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14" r:id="rId3"/>
    <p:sldId id="315" r:id="rId4"/>
    <p:sldId id="316" r:id="rId5"/>
    <p:sldId id="317" r:id="rId6"/>
    <p:sldId id="318" r:id="rId7"/>
    <p:sldId id="309" r:id="rId8"/>
    <p:sldId id="313" r:id="rId9"/>
    <p:sldId id="302" r:id="rId10"/>
    <p:sldId id="311" r:id="rId11"/>
    <p:sldId id="291" r:id="rId12"/>
    <p:sldId id="296" r:id="rId13"/>
    <p:sldId id="297" r:id="rId14"/>
    <p:sldId id="292" r:id="rId15"/>
    <p:sldId id="293" r:id="rId16"/>
    <p:sldId id="294" r:id="rId17"/>
    <p:sldId id="298" r:id="rId18"/>
    <p:sldId id="301" r:id="rId19"/>
    <p:sldId id="300" r:id="rId20"/>
    <p:sldId id="295" r:id="rId21"/>
    <p:sldId id="299" r:id="rId22"/>
    <p:sldId id="307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738"/>
    <a:srgbClr val="679988"/>
    <a:srgbClr val="7AB6A8"/>
    <a:srgbClr val="3D8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9838" autoAdjust="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23180924287116E-2"/>
          <c:y val="3.9005925925925992E-2"/>
          <c:w val="0.93057529527559135"/>
          <c:h val="0.911636754943605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57150" cap="rnd">
              <a:solidFill>
                <a:srgbClr val="3D874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F6738"/>
              </a:solidFill>
              <a:ln w="57150">
                <a:solidFill>
                  <a:srgbClr val="3D8749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819638988457893E-2"/>
                  <c:y val="4.84182865527197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6172286128847897E-2"/>
                  <c:y val="3.75970344656878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7819638988457893E-2"/>
                  <c:y val="3.2186408422172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1.1346110392357943E-2"/>
                  <c:y val="3.7597034465687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Лист1!$A$2:$A$22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222</c:v>
                </c:pt>
                <c:pt idx="1">
                  <c:v>242.5</c:v>
                </c:pt>
                <c:pt idx="2">
                  <c:v>240.4</c:v>
                </c:pt>
                <c:pt idx="3">
                  <c:v>248.3</c:v>
                </c:pt>
                <c:pt idx="4">
                  <c:v>248.1</c:v>
                </c:pt>
                <c:pt idx="5">
                  <c:v>259.3</c:v>
                </c:pt>
                <c:pt idx="6">
                  <c:v>266.10000000000002</c:v>
                </c:pt>
                <c:pt idx="7">
                  <c:v>279.7</c:v>
                </c:pt>
                <c:pt idx="8">
                  <c:v>294.39999999999998</c:v>
                </c:pt>
                <c:pt idx="9">
                  <c:v>298.3</c:v>
                </c:pt>
                <c:pt idx="10">
                  <c:v>293.3</c:v>
                </c:pt>
                <c:pt idx="11">
                  <c:v>293.39999999999998</c:v>
                </c:pt>
                <c:pt idx="12">
                  <c:v>300.3</c:v>
                </c:pt>
                <c:pt idx="13">
                  <c:v>307.7</c:v>
                </c:pt>
                <c:pt idx="14">
                  <c:v>330.2</c:v>
                </c:pt>
                <c:pt idx="15">
                  <c:v>354.8</c:v>
                </c:pt>
                <c:pt idx="16">
                  <c:v>351.4</c:v>
                </c:pt>
                <c:pt idx="17">
                  <c:v>361.5</c:v>
                </c:pt>
                <c:pt idx="18">
                  <c:v>370.3</c:v>
                </c:pt>
                <c:pt idx="19">
                  <c:v>385.6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Россия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dLbl>
              <c:idx val="17"/>
              <c:layout>
                <c:manualLayout>
                  <c:x val="-2.9466991848067888E-2"/>
                  <c:y val="-5.4383608274082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Лист1!$A$2:$A$22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279.10000000000002</c:v>
                </c:pt>
                <c:pt idx="1">
                  <c:v>288</c:v>
                </c:pt>
                <c:pt idx="2">
                  <c:v>294.7</c:v>
                </c:pt>
                <c:pt idx="3">
                  <c:v>302</c:v>
                </c:pt>
                <c:pt idx="4">
                  <c:v>304.10000000000002</c:v>
                </c:pt>
                <c:pt idx="5">
                  <c:v>309.89999999999998</c:v>
                </c:pt>
                <c:pt idx="6">
                  <c:v>313.89999999999998</c:v>
                </c:pt>
                <c:pt idx="7">
                  <c:v>317.2</c:v>
                </c:pt>
                <c:pt idx="8">
                  <c:v>317.39999999999998</c:v>
                </c:pt>
                <c:pt idx="9">
                  <c:v>328</c:v>
                </c:pt>
                <c:pt idx="10">
                  <c:v>330.5</c:v>
                </c:pt>
                <c:pt idx="11">
                  <c:v>333.7</c:v>
                </c:pt>
                <c:pt idx="12">
                  <c:v>341.5</c:v>
                </c:pt>
                <c:pt idx="13">
                  <c:v>345.7</c:v>
                </c:pt>
                <c:pt idx="14">
                  <c:v>355.8</c:v>
                </c:pt>
                <c:pt idx="15">
                  <c:v>363</c:v>
                </c:pt>
                <c:pt idx="16">
                  <c:v>365.4</c:v>
                </c:pt>
                <c:pt idx="17">
                  <c:v>367.6</c:v>
                </c:pt>
                <c:pt idx="18">
                  <c:v>373.8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Дрожжаное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 cap="rnd">
                <a:noFill/>
              </a:ln>
            </c:spPr>
          </c:marker>
          <c:dLbls>
            <c:dLbl>
              <c:idx val="8"/>
              <c:layout>
                <c:manualLayout>
                  <c:x val="-7.5592871917147753E-2"/>
                  <c:y val="-1.6509225969471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7.7240224776757752E-2"/>
                  <c:y val="-5.68797388243955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5.7471990461437805E-2"/>
                  <c:y val="3.4891721443929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3.7703756146117866E-2"/>
                  <c:y val="4.5712973530961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6.900346047870777E-2"/>
                  <c:y val="1.5954530291624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287758040962791E-2"/>
                  <c:y val="4.5712973530961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2.1230227550017914E-2"/>
                  <c:y val="4.5712973530961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2.15886240816009E-2"/>
                  <c:y val="4.3007660509203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1.6288168971188049E-2"/>
                  <c:y val="-3.2741104100019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Лист1!$A$2:$A$22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Лист1!$D$2:$D$22</c:f>
              <c:numCache>
                <c:formatCode>General</c:formatCode>
                <c:ptCount val="21"/>
                <c:pt idx="7">
                  <c:v>0</c:v>
                </c:pt>
                <c:pt idx="8">
                  <c:v>180.5</c:v>
                </c:pt>
                <c:pt idx="9">
                  <c:v>174.6</c:v>
                </c:pt>
                <c:pt idx="10">
                  <c:v>190.5</c:v>
                </c:pt>
                <c:pt idx="11">
                  <c:v>143.80000000000001</c:v>
                </c:pt>
                <c:pt idx="12">
                  <c:v>226.8</c:v>
                </c:pt>
                <c:pt idx="13">
                  <c:v>181.8</c:v>
                </c:pt>
                <c:pt idx="14">
                  <c:v>169.4</c:v>
                </c:pt>
                <c:pt idx="15">
                  <c:v>250.9</c:v>
                </c:pt>
                <c:pt idx="16">
                  <c:v>214.2</c:v>
                </c:pt>
                <c:pt idx="17">
                  <c:v>264.7</c:v>
                </c:pt>
                <c:pt idx="18">
                  <c:v>287.60000000000002</c:v>
                </c:pt>
                <c:pt idx="19">
                  <c:v>273</c:v>
                </c:pt>
                <c:pt idx="20">
                  <c:v>299.60000000000002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2612720"/>
        <c:axId val="232613280"/>
      </c:lineChart>
      <c:catAx>
        <c:axId val="23261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232613280"/>
        <c:crosses val="autoZero"/>
        <c:auto val="1"/>
        <c:lblAlgn val="ctr"/>
        <c:lblOffset val="100"/>
        <c:noMultiLvlLbl val="0"/>
      </c:catAx>
      <c:valAx>
        <c:axId val="232613280"/>
        <c:scaling>
          <c:orientation val="minMax"/>
          <c:max val="400"/>
          <c:min val="13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23261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>
        <a:schemeClr val="accent1">
          <a:alpha val="98000"/>
        </a:schemeClr>
      </a:glo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881984552494896E-2"/>
          <c:y val="4.0558588179511648E-2"/>
          <c:w val="0.93635396161417361"/>
          <c:h val="0.90387857382636727"/>
        </c:manualLayout>
      </c:layout>
      <c:lineChart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502304"/>
        <c:axId val="227502864"/>
      </c:lineChart>
      <c:catAx>
        <c:axId val="22750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227502864"/>
        <c:crosses val="autoZero"/>
        <c:auto val="1"/>
        <c:lblAlgn val="ctr"/>
        <c:lblOffset val="100"/>
        <c:noMultiLvlLbl val="0"/>
      </c:catAx>
      <c:valAx>
        <c:axId val="227502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2275023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ru-RU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5.5894308079529172E-2"/>
          <c:y val="1.8106683469050505E-2"/>
          <c:w val="0.94410569192047078"/>
          <c:h val="0.9221538774563641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Ряд 1</c:v>
                </c:pt>
              </c:strCache>
            </c:strRef>
          </c:tx>
          <c:spPr>
            <a:ln w="57150" cap="rnd">
              <a:solidFill>
                <a:srgbClr val="3D8749"/>
              </a:solidFill>
              <a:prstDash val="solid"/>
              <a:round/>
            </a:ln>
            <a:effectLst/>
          </c:spPr>
          <c:marker>
            <c:symbol val="circle"/>
            <c:size val="2"/>
            <c:spPr>
              <a:solidFill>
                <a:srgbClr val="3D8749"/>
              </a:solidFill>
              <a:ln w="57150" cap="flat">
                <a:solidFill>
                  <a:srgbClr val="3D8749"/>
                </a:solidFill>
                <a:prstDash val="solid"/>
                <a:bevel/>
              </a:ln>
              <a:effectLst/>
            </c:spPr>
          </c:marker>
          <c:dLbls>
            <c:dLbl>
              <c:idx val="4"/>
              <c:layout>
                <c:manualLayout>
                  <c:x val="-4.6506450401334254E-3"/>
                  <c:y val="-2.06021445620408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Sheet1!$B$1:$P$1</c:f>
              <c:strCach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5"/>
                <c:pt idx="0">
                  <c:v>33.5</c:v>
                </c:pt>
                <c:pt idx="1">
                  <c:v>33.6</c:v>
                </c:pt>
                <c:pt idx="2">
                  <c:v>30.9</c:v>
                </c:pt>
                <c:pt idx="3">
                  <c:v>33.6</c:v>
                </c:pt>
                <c:pt idx="4">
                  <c:v>36.5</c:v>
                </c:pt>
                <c:pt idx="5">
                  <c:v>35.299999999999997</c:v>
                </c:pt>
                <c:pt idx="6">
                  <c:v>33.9</c:v>
                </c:pt>
                <c:pt idx="7">
                  <c:v>33.299999999999997</c:v>
                </c:pt>
                <c:pt idx="8">
                  <c:v>32.299999999999997</c:v>
                </c:pt>
                <c:pt idx="9">
                  <c:v>31</c:v>
                </c:pt>
                <c:pt idx="10">
                  <c:v>30.5</c:v>
                </c:pt>
                <c:pt idx="11">
                  <c:v>32.299999999999997</c:v>
                </c:pt>
                <c:pt idx="12">
                  <c:v>26.7</c:v>
                </c:pt>
                <c:pt idx="13">
                  <c:v>24.5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Дрож</c:v>
                </c:pt>
              </c:strCache>
            </c:strRef>
          </c:tx>
          <c:spPr>
            <a:ln w="41275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noFill/>
              </a:ln>
            </c:spPr>
          </c:marker>
          <c:dLbls>
            <c:dLbl>
              <c:idx val="5"/>
              <c:layout>
                <c:manualLayout>
                  <c:x val="-3.6351380747876118E-2"/>
                  <c:y val="-0.1140741093243906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Sheet1!$B$1:$P$1</c:f>
              <c:strCach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strCache>
            </c:strRef>
          </c:cat>
          <c:val>
            <c:numRef>
              <c:f>Sheet1!$B$3:$P$3</c:f>
              <c:numCache>
                <c:formatCode>General</c:formatCode>
                <c:ptCount val="15"/>
                <c:pt idx="2">
                  <c:v>44</c:v>
                </c:pt>
                <c:pt idx="3">
                  <c:v>39.6</c:v>
                </c:pt>
                <c:pt idx="4">
                  <c:v>38.5</c:v>
                </c:pt>
                <c:pt idx="5">
                  <c:v>23.1</c:v>
                </c:pt>
                <c:pt idx="6">
                  <c:v>41</c:v>
                </c:pt>
                <c:pt idx="7">
                  <c:v>36.700000000000003</c:v>
                </c:pt>
                <c:pt idx="8">
                  <c:v>35.6</c:v>
                </c:pt>
                <c:pt idx="9">
                  <c:v>43.8</c:v>
                </c:pt>
                <c:pt idx="10">
                  <c:v>38.299999999999997</c:v>
                </c:pt>
                <c:pt idx="11">
                  <c:v>22.2</c:v>
                </c:pt>
                <c:pt idx="12">
                  <c:v>19.7</c:v>
                </c:pt>
                <c:pt idx="13">
                  <c:v>30.4</c:v>
                </c:pt>
                <c:pt idx="14">
                  <c:v>29.5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4317056"/>
        <c:axId val="224317616"/>
      </c:lineChart>
      <c:catAx>
        <c:axId val="22431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400" b="1" i="0" u="none" strike="noStrike">
                <a:solidFill>
                  <a:srgbClr val="595959"/>
                </a:solidFill>
                <a:effectLst/>
                <a:latin typeface="Myriad Pro Light"/>
              </a:defRPr>
            </a:pPr>
            <a:endParaRPr lang="ru-RU"/>
          </a:p>
        </c:txPr>
        <c:crossAx val="224317616"/>
        <c:crosses val="autoZero"/>
        <c:auto val="1"/>
        <c:lblAlgn val="ctr"/>
        <c:lblOffset val="100"/>
        <c:noMultiLvlLbl val="1"/>
      </c:catAx>
      <c:valAx>
        <c:axId val="224317616"/>
        <c:scaling>
          <c:orientation val="minMax"/>
        </c:scaling>
        <c:delete val="0"/>
        <c:axPos val="l"/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400" b="1" i="0" u="none" strike="noStrike">
                <a:solidFill>
                  <a:srgbClr val="595959"/>
                </a:solidFill>
                <a:effectLst/>
                <a:latin typeface="Myriad Pro Light"/>
              </a:defRPr>
            </a:pPr>
            <a:endParaRPr lang="ru-RU"/>
          </a:p>
        </c:txPr>
        <c:crossAx val="224317056"/>
        <c:crosses val="autoZero"/>
        <c:crossBetween val="between"/>
        <c:majorUnit val="9.5"/>
        <c:minorUnit val="4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C00BD5-E1FA-4B08-B0CD-E2D857BD3D4A}" type="doc">
      <dgm:prSet loTypeId="urn:microsoft.com/office/officeart/2005/8/layout/orgChart1" loCatId="hierarchy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5E1F9FB-886F-4CD9-9085-6B5FB9C19AA3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Myriad Pro Black" pitchFamily="34" charset="0"/>
            </a:rPr>
            <a:t>326</a:t>
          </a:r>
          <a:r>
            <a:rPr lang="en-US" sz="2000" b="1" dirty="0" smtClean="0">
              <a:latin typeface="Myriad Pro Black" pitchFamily="34" charset="0"/>
            </a:rPr>
            <a:t> </a:t>
          </a:r>
          <a:r>
            <a:rPr lang="ru-RU" sz="2000" b="1" dirty="0" smtClean="0">
              <a:latin typeface="Myriad Pro Black" pitchFamily="34" charset="0"/>
            </a:rPr>
            <a:t>человек состоит на учете </a:t>
          </a:r>
          <a:r>
            <a:rPr lang="ru-RU" sz="2000" b="1" dirty="0" smtClean="0">
              <a:latin typeface="Myriad Pro Light" pitchFamily="34" charset="0"/>
            </a:rPr>
            <a:t>в первичном онкологическом кабинете</a:t>
          </a:r>
        </a:p>
        <a:p>
          <a:pPr algn="ctr"/>
          <a:r>
            <a:rPr lang="ru-RU" sz="2000" b="1" dirty="0" smtClean="0">
              <a:latin typeface="Myriad Pro Light" pitchFamily="34" charset="0"/>
            </a:rPr>
            <a:t>ГАУЗ «</a:t>
          </a:r>
          <a:r>
            <a:rPr lang="ru-RU" sz="2000" b="1" dirty="0" err="1" smtClean="0">
              <a:latin typeface="Myriad Pro Light" pitchFamily="34" charset="0"/>
            </a:rPr>
            <a:t>Дрожжановская</a:t>
          </a:r>
          <a:r>
            <a:rPr lang="ru-RU" sz="2000" b="1" dirty="0" smtClean="0">
              <a:latin typeface="Myriad Pro Light" pitchFamily="34" charset="0"/>
            </a:rPr>
            <a:t> ЦРБ</a:t>
          </a:r>
          <a:r>
            <a:rPr lang="ru-RU" sz="2000" b="1" dirty="0" smtClean="0">
              <a:latin typeface="Myriad Pro Light" pitchFamily="34" charset="0"/>
            </a:rPr>
            <a:t>» (женщины 57,9%, мужчины 42%)</a:t>
          </a:r>
          <a:endParaRPr lang="ru-RU" sz="2000" b="1" dirty="0" smtClean="0">
            <a:latin typeface="Myriad Pro Light" pitchFamily="34" charset="0"/>
          </a:endParaRPr>
        </a:p>
      </dgm:t>
    </dgm:pt>
    <dgm:pt modelId="{EE139439-51EB-4476-9FBC-B20C04A4DA43}" type="parTrans" cxnId="{03F02EA6-5C2F-46C0-B3AA-13AEE3309429}">
      <dgm:prSet/>
      <dgm:spPr/>
      <dgm:t>
        <a:bodyPr/>
        <a:lstStyle/>
        <a:p>
          <a:endParaRPr lang="ru-RU"/>
        </a:p>
      </dgm:t>
    </dgm:pt>
    <dgm:pt modelId="{4DD19D3E-0031-4B23-A34E-481FE2C7A993}" type="sibTrans" cxnId="{03F02EA6-5C2F-46C0-B3AA-13AEE3309429}">
      <dgm:prSet/>
      <dgm:spPr/>
      <dgm:t>
        <a:bodyPr/>
        <a:lstStyle/>
        <a:p>
          <a:endParaRPr lang="ru-RU"/>
        </a:p>
      </dgm:t>
    </dgm:pt>
    <dgm:pt modelId="{5F918422-416E-4003-B30C-1E3026978E78}">
      <dgm:prSet phldrT="[Текст]" custT="1"/>
      <dgm:spPr/>
      <dgm:t>
        <a:bodyPr/>
        <a:lstStyle/>
        <a:p>
          <a:r>
            <a:rPr lang="ru-RU" sz="2000" dirty="0" smtClean="0">
              <a:latin typeface="Myriad Pro Black" pitchFamily="34" charset="0"/>
            </a:rPr>
            <a:t>НАБЛЮДЕНИЕ </a:t>
          </a:r>
          <a:r>
            <a:rPr lang="ru-RU" sz="2000" smtClean="0">
              <a:latin typeface="Myriad Pro Black" pitchFamily="34" charset="0"/>
            </a:rPr>
            <a:t>– 53,3 </a:t>
          </a:r>
          <a:r>
            <a:rPr lang="ru-RU" sz="2000" dirty="0" smtClean="0">
              <a:latin typeface="Myriad Pro Black" pitchFamily="34" charset="0"/>
            </a:rPr>
            <a:t>%</a:t>
          </a:r>
        </a:p>
      </dgm:t>
    </dgm:pt>
    <dgm:pt modelId="{C67F4145-2299-4123-8CD7-0F9EF5AD4FD0}" type="parTrans" cxnId="{D9BAB8AE-8ACE-4698-923C-416271E11D17}">
      <dgm:prSet/>
      <dgm:spPr/>
      <dgm:t>
        <a:bodyPr/>
        <a:lstStyle/>
        <a:p>
          <a:endParaRPr lang="ru-RU"/>
        </a:p>
      </dgm:t>
    </dgm:pt>
    <dgm:pt modelId="{642A0BC9-2B18-4458-A12F-2C18410F0212}" type="sibTrans" cxnId="{D9BAB8AE-8ACE-4698-923C-416271E11D17}">
      <dgm:prSet/>
      <dgm:spPr/>
      <dgm:t>
        <a:bodyPr/>
        <a:lstStyle/>
        <a:p>
          <a:endParaRPr lang="ru-RU"/>
        </a:p>
      </dgm:t>
    </dgm:pt>
    <dgm:pt modelId="{87F93B0D-D9CF-46AC-BD40-C97D8803AFDC}">
      <dgm:prSet phldrT="[Текст]" custT="1"/>
      <dgm:spPr/>
      <dgm:t>
        <a:bodyPr/>
        <a:lstStyle/>
        <a:p>
          <a:r>
            <a:rPr lang="ru-RU" sz="2000" dirty="0" smtClean="0">
              <a:latin typeface="Myriad Pro Black" pitchFamily="34" charset="0"/>
            </a:rPr>
            <a:t>ЛЕЧЕНИЕ – 37,11%</a:t>
          </a:r>
          <a:endParaRPr lang="ru-RU" sz="2000" dirty="0"/>
        </a:p>
      </dgm:t>
    </dgm:pt>
    <dgm:pt modelId="{483DD67D-7AFC-4CD1-9101-4C62F0DE1264}" type="parTrans" cxnId="{4798FD90-3196-4619-8DC0-6D7192D2C2A8}">
      <dgm:prSet/>
      <dgm:spPr/>
      <dgm:t>
        <a:bodyPr/>
        <a:lstStyle/>
        <a:p>
          <a:endParaRPr lang="ru-RU"/>
        </a:p>
      </dgm:t>
    </dgm:pt>
    <dgm:pt modelId="{1A64B9E7-A512-46A3-820D-003ED2C10ABF}" type="sibTrans" cxnId="{4798FD90-3196-4619-8DC0-6D7192D2C2A8}">
      <dgm:prSet/>
      <dgm:spPr/>
      <dgm:t>
        <a:bodyPr/>
        <a:lstStyle/>
        <a:p>
          <a:endParaRPr lang="ru-RU"/>
        </a:p>
      </dgm:t>
    </dgm:pt>
    <dgm:pt modelId="{9CC5C5ED-F3CA-45EF-AD28-CBFAD64A36F4}">
      <dgm:prSet phldrT="[Текст]" custT="1"/>
      <dgm:spPr/>
      <dgm:t>
        <a:bodyPr/>
        <a:lstStyle/>
        <a:p>
          <a:r>
            <a:rPr lang="ru-RU" sz="2000" dirty="0" smtClean="0">
              <a:latin typeface="Myriad Pro Black" pitchFamily="34" charset="0"/>
            </a:rPr>
            <a:t>НУЖДАЮЩИЕСЯ </a:t>
          </a:r>
          <a:br>
            <a:rPr lang="ru-RU" sz="2000" dirty="0" smtClean="0">
              <a:latin typeface="Myriad Pro Black" pitchFamily="34" charset="0"/>
            </a:rPr>
          </a:br>
          <a:r>
            <a:rPr lang="ru-RU" sz="2000" dirty="0" smtClean="0">
              <a:latin typeface="Myriad Pro Black" pitchFamily="34" charset="0"/>
            </a:rPr>
            <a:t>В ПАЛЛИАТИВНОЙ </a:t>
          </a:r>
          <a:br>
            <a:rPr lang="ru-RU" sz="2000" dirty="0" smtClean="0">
              <a:latin typeface="Myriad Pro Black" pitchFamily="34" charset="0"/>
            </a:rPr>
          </a:br>
          <a:r>
            <a:rPr lang="ru-RU" sz="2000" dirty="0" smtClean="0">
              <a:latin typeface="Myriad Pro Black" pitchFamily="34" charset="0"/>
            </a:rPr>
            <a:t>ПОМОЩИ – 9, 5</a:t>
          </a:r>
          <a:r>
            <a:rPr lang="ru-RU" sz="2000" dirty="0" smtClean="0"/>
            <a:t> %</a:t>
          </a:r>
          <a:endParaRPr lang="ru-RU" sz="2000" dirty="0"/>
        </a:p>
      </dgm:t>
    </dgm:pt>
    <dgm:pt modelId="{A0EC5CEF-5F16-4A20-8E38-FD2B754BF1F6}" type="parTrans" cxnId="{B6644B5F-2156-47F1-A00F-7C2D31323D70}">
      <dgm:prSet/>
      <dgm:spPr/>
      <dgm:t>
        <a:bodyPr/>
        <a:lstStyle/>
        <a:p>
          <a:endParaRPr lang="ru-RU"/>
        </a:p>
      </dgm:t>
    </dgm:pt>
    <dgm:pt modelId="{CE3BF6ED-8633-4379-9020-6F97A096E16E}" type="sibTrans" cxnId="{B6644B5F-2156-47F1-A00F-7C2D31323D70}">
      <dgm:prSet/>
      <dgm:spPr/>
      <dgm:t>
        <a:bodyPr/>
        <a:lstStyle/>
        <a:p>
          <a:endParaRPr lang="ru-RU"/>
        </a:p>
      </dgm:t>
    </dgm:pt>
    <dgm:pt modelId="{89A3E9E9-FBB7-4576-8833-63F0B71D778E}" type="pres">
      <dgm:prSet presAssocID="{90C00BD5-E1FA-4B08-B0CD-E2D857BD3D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EB875C9-E4C3-44F7-9CE5-4E43C7E923B6}" type="pres">
      <dgm:prSet presAssocID="{55E1F9FB-886F-4CD9-9085-6B5FB9C19AA3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0C5B7FD-46FC-49F5-97B8-C609BFC57069}" type="pres">
      <dgm:prSet presAssocID="{55E1F9FB-886F-4CD9-9085-6B5FB9C19AA3}" presName="rootComposite1" presStyleCnt="0"/>
      <dgm:spPr/>
      <dgm:t>
        <a:bodyPr/>
        <a:lstStyle/>
        <a:p>
          <a:endParaRPr lang="ru-RU"/>
        </a:p>
      </dgm:t>
    </dgm:pt>
    <dgm:pt modelId="{AE23E2FA-A13F-4ED3-B4E1-4E681B74C0BA}" type="pres">
      <dgm:prSet presAssocID="{55E1F9FB-886F-4CD9-9085-6B5FB9C19AA3}" presName="rootText1" presStyleLbl="node0" presStyleIdx="0" presStyleCnt="1" custScaleX="342046" custScaleY="77288" custLinFactNeighborX="759" custLinFactNeighborY="-1844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A0F8D34-E2B3-4EC5-AC3B-4150E80CD1E2}" type="pres">
      <dgm:prSet presAssocID="{55E1F9FB-886F-4CD9-9085-6B5FB9C19AA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2F13191-CDF6-4526-B66E-35E6BDDB3687}" type="pres">
      <dgm:prSet presAssocID="{55E1F9FB-886F-4CD9-9085-6B5FB9C19AA3}" presName="hierChild2" presStyleCnt="0"/>
      <dgm:spPr/>
      <dgm:t>
        <a:bodyPr/>
        <a:lstStyle/>
        <a:p>
          <a:endParaRPr lang="ru-RU"/>
        </a:p>
      </dgm:t>
    </dgm:pt>
    <dgm:pt modelId="{9B1271BE-081A-4100-9BD8-8FFD7330FD6A}" type="pres">
      <dgm:prSet presAssocID="{C67F4145-2299-4123-8CD7-0F9EF5AD4FD0}" presName="Name37" presStyleLbl="parChTrans1D2" presStyleIdx="0" presStyleCnt="3"/>
      <dgm:spPr/>
      <dgm:t>
        <a:bodyPr/>
        <a:lstStyle/>
        <a:p>
          <a:endParaRPr lang="ru-RU"/>
        </a:p>
      </dgm:t>
    </dgm:pt>
    <dgm:pt modelId="{5EE51D09-FB15-4E68-8D13-90FECE28C020}" type="pres">
      <dgm:prSet presAssocID="{5F918422-416E-4003-B30C-1E3026978E7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F87238A-5E0D-4AA5-A0F2-F89CAC5D9086}" type="pres">
      <dgm:prSet presAssocID="{5F918422-416E-4003-B30C-1E3026978E78}" presName="rootComposite" presStyleCnt="0"/>
      <dgm:spPr/>
      <dgm:t>
        <a:bodyPr/>
        <a:lstStyle/>
        <a:p>
          <a:endParaRPr lang="ru-RU"/>
        </a:p>
      </dgm:t>
    </dgm:pt>
    <dgm:pt modelId="{BF0E3DD6-812C-4C5F-9851-312D20B01573}" type="pres">
      <dgm:prSet presAssocID="{5F918422-416E-4003-B30C-1E3026978E78}" presName="rootText" presStyleLbl="node2" presStyleIdx="0" presStyleCnt="3" custScaleY="6988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E24B5C-0700-41D7-8D86-DAE6F831ED34}" type="pres">
      <dgm:prSet presAssocID="{5F918422-416E-4003-B30C-1E3026978E78}" presName="rootConnector" presStyleLbl="node2" presStyleIdx="0" presStyleCnt="3"/>
      <dgm:spPr/>
      <dgm:t>
        <a:bodyPr/>
        <a:lstStyle/>
        <a:p>
          <a:endParaRPr lang="ru-RU"/>
        </a:p>
      </dgm:t>
    </dgm:pt>
    <dgm:pt modelId="{B9D7F90F-55B3-4CF4-A854-A311BF1DCD90}" type="pres">
      <dgm:prSet presAssocID="{5F918422-416E-4003-B30C-1E3026978E78}" presName="hierChild4" presStyleCnt="0"/>
      <dgm:spPr/>
      <dgm:t>
        <a:bodyPr/>
        <a:lstStyle/>
        <a:p>
          <a:endParaRPr lang="ru-RU"/>
        </a:p>
      </dgm:t>
    </dgm:pt>
    <dgm:pt modelId="{9BF2F87B-14E4-44AB-BEC1-A5D89FA01F58}" type="pres">
      <dgm:prSet presAssocID="{5F918422-416E-4003-B30C-1E3026978E78}" presName="hierChild5" presStyleCnt="0"/>
      <dgm:spPr/>
      <dgm:t>
        <a:bodyPr/>
        <a:lstStyle/>
        <a:p>
          <a:endParaRPr lang="ru-RU"/>
        </a:p>
      </dgm:t>
    </dgm:pt>
    <dgm:pt modelId="{718F2EC7-59C1-434B-A8B2-C45367D4E2DC}" type="pres">
      <dgm:prSet presAssocID="{483DD67D-7AFC-4CD1-9101-4C62F0DE1264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5F8E8CC-90B1-4E21-B18F-CF7D2872B07C}" type="pres">
      <dgm:prSet presAssocID="{87F93B0D-D9CF-46AC-BD40-C97D8803AFD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F6ED5A6-3B13-4A12-AEF4-D6AA9F87B14D}" type="pres">
      <dgm:prSet presAssocID="{87F93B0D-D9CF-46AC-BD40-C97D8803AFDC}" presName="rootComposite" presStyleCnt="0"/>
      <dgm:spPr/>
      <dgm:t>
        <a:bodyPr/>
        <a:lstStyle/>
        <a:p>
          <a:endParaRPr lang="ru-RU"/>
        </a:p>
      </dgm:t>
    </dgm:pt>
    <dgm:pt modelId="{CE935E96-86A2-491F-AC7C-34B024D18C68}" type="pres">
      <dgm:prSet presAssocID="{87F93B0D-D9CF-46AC-BD40-C97D8803AFDC}" presName="rootText" presStyleLbl="node2" presStyleIdx="1" presStyleCnt="3" custScaleY="83995" custLinFactNeighborX="2286" custLinFactNeighborY="690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8DAEDF1-3FC9-4761-AC1A-37415A70417E}" type="pres">
      <dgm:prSet presAssocID="{87F93B0D-D9CF-46AC-BD40-C97D8803AFDC}" presName="rootConnector" presStyleLbl="node2" presStyleIdx="1" presStyleCnt="3"/>
      <dgm:spPr/>
      <dgm:t>
        <a:bodyPr/>
        <a:lstStyle/>
        <a:p>
          <a:endParaRPr lang="ru-RU"/>
        </a:p>
      </dgm:t>
    </dgm:pt>
    <dgm:pt modelId="{CAEA558F-953C-4ACD-B9F5-47D1FD64663A}" type="pres">
      <dgm:prSet presAssocID="{87F93B0D-D9CF-46AC-BD40-C97D8803AFDC}" presName="hierChild4" presStyleCnt="0"/>
      <dgm:spPr/>
      <dgm:t>
        <a:bodyPr/>
        <a:lstStyle/>
        <a:p>
          <a:endParaRPr lang="ru-RU"/>
        </a:p>
      </dgm:t>
    </dgm:pt>
    <dgm:pt modelId="{EC7BED18-5C7F-46FF-8FDF-574BEE740225}" type="pres">
      <dgm:prSet presAssocID="{87F93B0D-D9CF-46AC-BD40-C97D8803AFDC}" presName="hierChild5" presStyleCnt="0"/>
      <dgm:spPr/>
      <dgm:t>
        <a:bodyPr/>
        <a:lstStyle/>
        <a:p>
          <a:endParaRPr lang="ru-RU"/>
        </a:p>
      </dgm:t>
    </dgm:pt>
    <dgm:pt modelId="{4996B13C-F0EF-49D5-A080-9E290FED5DAF}" type="pres">
      <dgm:prSet presAssocID="{A0EC5CEF-5F16-4A20-8E38-FD2B754BF1F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AB36BE9-994D-4167-A704-8877E5A7C516}" type="pres">
      <dgm:prSet presAssocID="{9CC5C5ED-F3CA-45EF-AD28-CBFAD64A36F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C65833D-8CC3-4BFA-BE82-7F82784E2C62}" type="pres">
      <dgm:prSet presAssocID="{9CC5C5ED-F3CA-45EF-AD28-CBFAD64A36F4}" presName="rootComposite" presStyleCnt="0"/>
      <dgm:spPr/>
      <dgm:t>
        <a:bodyPr/>
        <a:lstStyle/>
        <a:p>
          <a:endParaRPr lang="ru-RU"/>
        </a:p>
      </dgm:t>
    </dgm:pt>
    <dgm:pt modelId="{1D538DC9-3861-48EA-AACA-5E360FB6F931}" type="pres">
      <dgm:prSet presAssocID="{9CC5C5ED-F3CA-45EF-AD28-CBFAD64A36F4}" presName="rootText" presStyleLbl="node2" presStyleIdx="2" presStyleCnt="3" custScaleY="88518" custLinFactNeighborY="-541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C0A71D-7E5E-4800-A8CB-F9139A91647C}" type="pres">
      <dgm:prSet presAssocID="{9CC5C5ED-F3CA-45EF-AD28-CBFAD64A36F4}" presName="rootConnector" presStyleLbl="node2" presStyleIdx="2" presStyleCnt="3"/>
      <dgm:spPr/>
      <dgm:t>
        <a:bodyPr/>
        <a:lstStyle/>
        <a:p>
          <a:endParaRPr lang="ru-RU"/>
        </a:p>
      </dgm:t>
    </dgm:pt>
    <dgm:pt modelId="{CB1775F5-7DC5-4DB4-96A7-3FED18D2345A}" type="pres">
      <dgm:prSet presAssocID="{9CC5C5ED-F3CA-45EF-AD28-CBFAD64A36F4}" presName="hierChild4" presStyleCnt="0"/>
      <dgm:spPr/>
      <dgm:t>
        <a:bodyPr/>
        <a:lstStyle/>
        <a:p>
          <a:endParaRPr lang="ru-RU"/>
        </a:p>
      </dgm:t>
    </dgm:pt>
    <dgm:pt modelId="{B91237A3-CE36-4E4C-A0D5-A4186672072C}" type="pres">
      <dgm:prSet presAssocID="{9CC5C5ED-F3CA-45EF-AD28-CBFAD64A36F4}" presName="hierChild5" presStyleCnt="0"/>
      <dgm:spPr/>
      <dgm:t>
        <a:bodyPr/>
        <a:lstStyle/>
        <a:p>
          <a:endParaRPr lang="ru-RU"/>
        </a:p>
      </dgm:t>
    </dgm:pt>
    <dgm:pt modelId="{2308F875-FA21-4CDD-8353-500165661E51}" type="pres">
      <dgm:prSet presAssocID="{55E1F9FB-886F-4CD9-9085-6B5FB9C19AA3}" presName="hierChild3" presStyleCnt="0"/>
      <dgm:spPr/>
      <dgm:t>
        <a:bodyPr/>
        <a:lstStyle/>
        <a:p>
          <a:endParaRPr lang="ru-RU"/>
        </a:p>
      </dgm:t>
    </dgm:pt>
  </dgm:ptLst>
  <dgm:cxnLst>
    <dgm:cxn modelId="{EF6067BC-114D-49AD-89ED-E5AB86599C09}" type="presOf" srcId="{5F918422-416E-4003-B30C-1E3026978E78}" destId="{E1E24B5C-0700-41D7-8D86-DAE6F831ED34}" srcOrd="1" destOrd="0" presId="urn:microsoft.com/office/officeart/2005/8/layout/orgChart1"/>
    <dgm:cxn modelId="{C3769C46-6964-45FE-92A5-DE8C40E5FDEE}" type="presOf" srcId="{9CC5C5ED-F3CA-45EF-AD28-CBFAD64A36F4}" destId="{A4C0A71D-7E5E-4800-A8CB-F9139A91647C}" srcOrd="1" destOrd="0" presId="urn:microsoft.com/office/officeart/2005/8/layout/orgChart1"/>
    <dgm:cxn modelId="{CDCB9CF2-84EB-49F1-80EB-64866B5CE123}" type="presOf" srcId="{C67F4145-2299-4123-8CD7-0F9EF5AD4FD0}" destId="{9B1271BE-081A-4100-9BD8-8FFD7330FD6A}" srcOrd="0" destOrd="0" presId="urn:microsoft.com/office/officeart/2005/8/layout/orgChart1"/>
    <dgm:cxn modelId="{B6644B5F-2156-47F1-A00F-7C2D31323D70}" srcId="{55E1F9FB-886F-4CD9-9085-6B5FB9C19AA3}" destId="{9CC5C5ED-F3CA-45EF-AD28-CBFAD64A36F4}" srcOrd="2" destOrd="0" parTransId="{A0EC5CEF-5F16-4A20-8E38-FD2B754BF1F6}" sibTransId="{CE3BF6ED-8633-4379-9020-6F97A096E16E}"/>
    <dgm:cxn modelId="{7BAC9250-D176-4B09-A64A-E18AFD3B562A}" type="presOf" srcId="{5F918422-416E-4003-B30C-1E3026978E78}" destId="{BF0E3DD6-812C-4C5F-9851-312D20B01573}" srcOrd="0" destOrd="0" presId="urn:microsoft.com/office/officeart/2005/8/layout/orgChart1"/>
    <dgm:cxn modelId="{A1A46BD3-F51D-43DD-8830-530AD5224951}" type="presOf" srcId="{9CC5C5ED-F3CA-45EF-AD28-CBFAD64A36F4}" destId="{1D538DC9-3861-48EA-AACA-5E360FB6F931}" srcOrd="0" destOrd="0" presId="urn:microsoft.com/office/officeart/2005/8/layout/orgChart1"/>
    <dgm:cxn modelId="{88F2EA52-D18A-488F-99C8-E33F91A8C6B6}" type="presOf" srcId="{55E1F9FB-886F-4CD9-9085-6B5FB9C19AA3}" destId="{8A0F8D34-E2B3-4EC5-AC3B-4150E80CD1E2}" srcOrd="1" destOrd="0" presId="urn:microsoft.com/office/officeart/2005/8/layout/orgChart1"/>
    <dgm:cxn modelId="{6104B6EF-10F2-4A42-9423-70348FD99EFA}" type="presOf" srcId="{90C00BD5-E1FA-4B08-B0CD-E2D857BD3D4A}" destId="{89A3E9E9-FBB7-4576-8833-63F0B71D778E}" srcOrd="0" destOrd="0" presId="urn:microsoft.com/office/officeart/2005/8/layout/orgChart1"/>
    <dgm:cxn modelId="{D9BAB8AE-8ACE-4698-923C-416271E11D17}" srcId="{55E1F9FB-886F-4CD9-9085-6B5FB9C19AA3}" destId="{5F918422-416E-4003-B30C-1E3026978E78}" srcOrd="0" destOrd="0" parTransId="{C67F4145-2299-4123-8CD7-0F9EF5AD4FD0}" sibTransId="{642A0BC9-2B18-4458-A12F-2C18410F0212}"/>
    <dgm:cxn modelId="{00D63FC0-F2DD-4957-97F7-01E12C551DFF}" type="presOf" srcId="{55E1F9FB-886F-4CD9-9085-6B5FB9C19AA3}" destId="{AE23E2FA-A13F-4ED3-B4E1-4E681B74C0BA}" srcOrd="0" destOrd="0" presId="urn:microsoft.com/office/officeart/2005/8/layout/orgChart1"/>
    <dgm:cxn modelId="{18E0B9F5-FD57-4CC0-8E99-19B03B84A479}" type="presOf" srcId="{87F93B0D-D9CF-46AC-BD40-C97D8803AFDC}" destId="{18DAEDF1-3FC9-4761-AC1A-37415A70417E}" srcOrd="1" destOrd="0" presId="urn:microsoft.com/office/officeart/2005/8/layout/orgChart1"/>
    <dgm:cxn modelId="{03F02EA6-5C2F-46C0-B3AA-13AEE3309429}" srcId="{90C00BD5-E1FA-4B08-B0CD-E2D857BD3D4A}" destId="{55E1F9FB-886F-4CD9-9085-6B5FB9C19AA3}" srcOrd="0" destOrd="0" parTransId="{EE139439-51EB-4476-9FBC-B20C04A4DA43}" sibTransId="{4DD19D3E-0031-4B23-A34E-481FE2C7A993}"/>
    <dgm:cxn modelId="{D13F933B-45F0-42CD-8DCF-C379ADB85E1D}" type="presOf" srcId="{A0EC5CEF-5F16-4A20-8E38-FD2B754BF1F6}" destId="{4996B13C-F0EF-49D5-A080-9E290FED5DAF}" srcOrd="0" destOrd="0" presId="urn:microsoft.com/office/officeart/2005/8/layout/orgChart1"/>
    <dgm:cxn modelId="{4798FD90-3196-4619-8DC0-6D7192D2C2A8}" srcId="{55E1F9FB-886F-4CD9-9085-6B5FB9C19AA3}" destId="{87F93B0D-D9CF-46AC-BD40-C97D8803AFDC}" srcOrd="1" destOrd="0" parTransId="{483DD67D-7AFC-4CD1-9101-4C62F0DE1264}" sibTransId="{1A64B9E7-A512-46A3-820D-003ED2C10ABF}"/>
    <dgm:cxn modelId="{D8F1CAF7-DFBD-4E47-B202-80A4B91EC74C}" type="presOf" srcId="{87F93B0D-D9CF-46AC-BD40-C97D8803AFDC}" destId="{CE935E96-86A2-491F-AC7C-34B024D18C68}" srcOrd="0" destOrd="0" presId="urn:microsoft.com/office/officeart/2005/8/layout/orgChart1"/>
    <dgm:cxn modelId="{E2F3384E-974E-4957-A5E5-CCE75126A51C}" type="presOf" srcId="{483DD67D-7AFC-4CD1-9101-4C62F0DE1264}" destId="{718F2EC7-59C1-434B-A8B2-C45367D4E2DC}" srcOrd="0" destOrd="0" presId="urn:microsoft.com/office/officeart/2005/8/layout/orgChart1"/>
    <dgm:cxn modelId="{E7D45E47-0364-4065-8863-28E4CDE11607}" type="presParOf" srcId="{89A3E9E9-FBB7-4576-8833-63F0B71D778E}" destId="{BEB875C9-E4C3-44F7-9CE5-4E43C7E923B6}" srcOrd="0" destOrd="0" presId="urn:microsoft.com/office/officeart/2005/8/layout/orgChart1"/>
    <dgm:cxn modelId="{2E6D51F3-E72F-4AB5-A7B9-8AEF164581C8}" type="presParOf" srcId="{BEB875C9-E4C3-44F7-9CE5-4E43C7E923B6}" destId="{D0C5B7FD-46FC-49F5-97B8-C609BFC57069}" srcOrd="0" destOrd="0" presId="urn:microsoft.com/office/officeart/2005/8/layout/orgChart1"/>
    <dgm:cxn modelId="{8720A8FD-F103-46E7-9C62-D9C89F193FE6}" type="presParOf" srcId="{D0C5B7FD-46FC-49F5-97B8-C609BFC57069}" destId="{AE23E2FA-A13F-4ED3-B4E1-4E681B74C0BA}" srcOrd="0" destOrd="0" presId="urn:microsoft.com/office/officeart/2005/8/layout/orgChart1"/>
    <dgm:cxn modelId="{3C403E23-B0E9-47E9-9E55-E93A8F23E701}" type="presParOf" srcId="{D0C5B7FD-46FC-49F5-97B8-C609BFC57069}" destId="{8A0F8D34-E2B3-4EC5-AC3B-4150E80CD1E2}" srcOrd="1" destOrd="0" presId="urn:microsoft.com/office/officeart/2005/8/layout/orgChart1"/>
    <dgm:cxn modelId="{717B81E5-1DC8-49F6-949B-D6BF6DED579E}" type="presParOf" srcId="{BEB875C9-E4C3-44F7-9CE5-4E43C7E923B6}" destId="{72F13191-CDF6-4526-B66E-35E6BDDB3687}" srcOrd="1" destOrd="0" presId="urn:microsoft.com/office/officeart/2005/8/layout/orgChart1"/>
    <dgm:cxn modelId="{9694AD2E-6DD7-4F51-9A62-FFE6A76C4DCD}" type="presParOf" srcId="{72F13191-CDF6-4526-B66E-35E6BDDB3687}" destId="{9B1271BE-081A-4100-9BD8-8FFD7330FD6A}" srcOrd="0" destOrd="0" presId="urn:microsoft.com/office/officeart/2005/8/layout/orgChart1"/>
    <dgm:cxn modelId="{1AE4825C-4EC7-42B8-A97D-4AF4DB1A9D16}" type="presParOf" srcId="{72F13191-CDF6-4526-B66E-35E6BDDB3687}" destId="{5EE51D09-FB15-4E68-8D13-90FECE28C020}" srcOrd="1" destOrd="0" presId="urn:microsoft.com/office/officeart/2005/8/layout/orgChart1"/>
    <dgm:cxn modelId="{31E43D4D-6A1A-426E-84AC-62AB97DEF464}" type="presParOf" srcId="{5EE51D09-FB15-4E68-8D13-90FECE28C020}" destId="{9F87238A-5E0D-4AA5-A0F2-F89CAC5D9086}" srcOrd="0" destOrd="0" presId="urn:microsoft.com/office/officeart/2005/8/layout/orgChart1"/>
    <dgm:cxn modelId="{48D0405D-165F-4112-899E-CA6D98997031}" type="presParOf" srcId="{9F87238A-5E0D-4AA5-A0F2-F89CAC5D9086}" destId="{BF0E3DD6-812C-4C5F-9851-312D20B01573}" srcOrd="0" destOrd="0" presId="urn:microsoft.com/office/officeart/2005/8/layout/orgChart1"/>
    <dgm:cxn modelId="{26F72820-6F96-4FE0-8670-2AA8E28B01F9}" type="presParOf" srcId="{9F87238A-5E0D-4AA5-A0F2-F89CAC5D9086}" destId="{E1E24B5C-0700-41D7-8D86-DAE6F831ED34}" srcOrd="1" destOrd="0" presId="urn:microsoft.com/office/officeart/2005/8/layout/orgChart1"/>
    <dgm:cxn modelId="{F907FD61-82C6-42D6-B092-E77972F1B125}" type="presParOf" srcId="{5EE51D09-FB15-4E68-8D13-90FECE28C020}" destId="{B9D7F90F-55B3-4CF4-A854-A311BF1DCD90}" srcOrd="1" destOrd="0" presId="urn:microsoft.com/office/officeart/2005/8/layout/orgChart1"/>
    <dgm:cxn modelId="{7D6DD29C-FD3E-4113-AF28-1C5C33F3BF5A}" type="presParOf" srcId="{5EE51D09-FB15-4E68-8D13-90FECE28C020}" destId="{9BF2F87B-14E4-44AB-BEC1-A5D89FA01F58}" srcOrd="2" destOrd="0" presId="urn:microsoft.com/office/officeart/2005/8/layout/orgChart1"/>
    <dgm:cxn modelId="{BE3FC74C-13D9-4CF7-B3D6-DA56ADC8A065}" type="presParOf" srcId="{72F13191-CDF6-4526-B66E-35E6BDDB3687}" destId="{718F2EC7-59C1-434B-A8B2-C45367D4E2DC}" srcOrd="2" destOrd="0" presId="urn:microsoft.com/office/officeart/2005/8/layout/orgChart1"/>
    <dgm:cxn modelId="{F2478072-8A69-4715-934D-544EB7B49603}" type="presParOf" srcId="{72F13191-CDF6-4526-B66E-35E6BDDB3687}" destId="{95F8E8CC-90B1-4E21-B18F-CF7D2872B07C}" srcOrd="3" destOrd="0" presId="urn:microsoft.com/office/officeart/2005/8/layout/orgChart1"/>
    <dgm:cxn modelId="{F5EFF0DE-CD4A-4E4C-A9D6-AF88E25DD351}" type="presParOf" srcId="{95F8E8CC-90B1-4E21-B18F-CF7D2872B07C}" destId="{DF6ED5A6-3B13-4A12-AEF4-D6AA9F87B14D}" srcOrd="0" destOrd="0" presId="urn:microsoft.com/office/officeart/2005/8/layout/orgChart1"/>
    <dgm:cxn modelId="{4C543E0D-B577-4C14-95D9-E3CCC4C2D770}" type="presParOf" srcId="{DF6ED5A6-3B13-4A12-AEF4-D6AA9F87B14D}" destId="{CE935E96-86A2-491F-AC7C-34B024D18C68}" srcOrd="0" destOrd="0" presId="urn:microsoft.com/office/officeart/2005/8/layout/orgChart1"/>
    <dgm:cxn modelId="{1CE6832C-2302-4C9B-8F0F-FBDA749CD935}" type="presParOf" srcId="{DF6ED5A6-3B13-4A12-AEF4-D6AA9F87B14D}" destId="{18DAEDF1-3FC9-4761-AC1A-37415A70417E}" srcOrd="1" destOrd="0" presId="urn:microsoft.com/office/officeart/2005/8/layout/orgChart1"/>
    <dgm:cxn modelId="{64F6C4E3-A1A4-47D6-8D31-7B27E49F5D30}" type="presParOf" srcId="{95F8E8CC-90B1-4E21-B18F-CF7D2872B07C}" destId="{CAEA558F-953C-4ACD-B9F5-47D1FD64663A}" srcOrd="1" destOrd="0" presId="urn:microsoft.com/office/officeart/2005/8/layout/orgChart1"/>
    <dgm:cxn modelId="{D61BEE4E-0EAC-4396-A205-B7DE3A30E00F}" type="presParOf" srcId="{95F8E8CC-90B1-4E21-B18F-CF7D2872B07C}" destId="{EC7BED18-5C7F-46FF-8FDF-574BEE740225}" srcOrd="2" destOrd="0" presId="urn:microsoft.com/office/officeart/2005/8/layout/orgChart1"/>
    <dgm:cxn modelId="{9470B3FE-9883-49FB-BCA4-EBB82485DEAB}" type="presParOf" srcId="{72F13191-CDF6-4526-B66E-35E6BDDB3687}" destId="{4996B13C-F0EF-49D5-A080-9E290FED5DAF}" srcOrd="4" destOrd="0" presId="urn:microsoft.com/office/officeart/2005/8/layout/orgChart1"/>
    <dgm:cxn modelId="{916C9FB0-CB6E-495E-88F4-564A73B0A2A1}" type="presParOf" srcId="{72F13191-CDF6-4526-B66E-35E6BDDB3687}" destId="{EAB36BE9-994D-4167-A704-8877E5A7C516}" srcOrd="5" destOrd="0" presId="urn:microsoft.com/office/officeart/2005/8/layout/orgChart1"/>
    <dgm:cxn modelId="{91534862-B269-4086-B48B-070B77EAC26E}" type="presParOf" srcId="{EAB36BE9-994D-4167-A704-8877E5A7C516}" destId="{4C65833D-8CC3-4BFA-BE82-7F82784E2C62}" srcOrd="0" destOrd="0" presId="urn:microsoft.com/office/officeart/2005/8/layout/orgChart1"/>
    <dgm:cxn modelId="{4BA626C9-8BD4-4557-B4CE-C9D18DA60944}" type="presParOf" srcId="{4C65833D-8CC3-4BFA-BE82-7F82784E2C62}" destId="{1D538DC9-3861-48EA-AACA-5E360FB6F931}" srcOrd="0" destOrd="0" presId="urn:microsoft.com/office/officeart/2005/8/layout/orgChart1"/>
    <dgm:cxn modelId="{40D35AD7-A729-4E4F-905E-945A9F62404C}" type="presParOf" srcId="{4C65833D-8CC3-4BFA-BE82-7F82784E2C62}" destId="{A4C0A71D-7E5E-4800-A8CB-F9139A91647C}" srcOrd="1" destOrd="0" presId="urn:microsoft.com/office/officeart/2005/8/layout/orgChart1"/>
    <dgm:cxn modelId="{5185FFA3-43B5-4079-A530-E4191DB0E1DD}" type="presParOf" srcId="{EAB36BE9-994D-4167-A704-8877E5A7C516}" destId="{CB1775F5-7DC5-4DB4-96A7-3FED18D2345A}" srcOrd="1" destOrd="0" presId="urn:microsoft.com/office/officeart/2005/8/layout/orgChart1"/>
    <dgm:cxn modelId="{AF570C09-6A19-4456-9572-57CEE1FE8061}" type="presParOf" srcId="{EAB36BE9-994D-4167-A704-8877E5A7C516}" destId="{B91237A3-CE36-4E4C-A0D5-A4186672072C}" srcOrd="2" destOrd="0" presId="urn:microsoft.com/office/officeart/2005/8/layout/orgChart1"/>
    <dgm:cxn modelId="{B3D0CB92-02FB-4D8F-BF16-D7C6ABD8CCA1}" type="presParOf" srcId="{BEB875C9-E4C3-44F7-9CE5-4E43C7E923B6}" destId="{2308F875-FA21-4CDD-8353-500165661E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6B13C-F0EF-49D5-A080-9E290FED5DAF}">
      <dsp:nvSpPr>
        <dsp:cNvPr id="0" name=""/>
        <dsp:cNvSpPr/>
      </dsp:nvSpPr>
      <dsp:spPr>
        <a:xfrm>
          <a:off x="5181086" y="1445120"/>
          <a:ext cx="3652611" cy="905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017"/>
              </a:lnTo>
              <a:lnTo>
                <a:pt x="3652611" y="588017"/>
              </a:lnTo>
              <a:lnTo>
                <a:pt x="3652611" y="90544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8F2EC7-59C1-434B-A8B2-C45367D4E2DC}">
      <dsp:nvSpPr>
        <dsp:cNvPr id="0" name=""/>
        <dsp:cNvSpPr/>
      </dsp:nvSpPr>
      <dsp:spPr>
        <a:xfrm>
          <a:off x="5135366" y="1445120"/>
          <a:ext cx="91440" cy="10180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0569"/>
              </a:lnTo>
              <a:lnTo>
                <a:pt x="109427" y="700569"/>
              </a:lnTo>
              <a:lnTo>
                <a:pt x="109427" y="101800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1271BE-081A-4100-9BD8-8FFD7330FD6A}">
      <dsp:nvSpPr>
        <dsp:cNvPr id="0" name=""/>
        <dsp:cNvSpPr/>
      </dsp:nvSpPr>
      <dsp:spPr>
        <a:xfrm>
          <a:off x="1517672" y="1445120"/>
          <a:ext cx="3663414" cy="913626"/>
        </a:xfrm>
        <a:custGeom>
          <a:avLst/>
          <a:gdLst/>
          <a:ahLst/>
          <a:cxnLst/>
          <a:rect l="0" t="0" r="0" b="0"/>
          <a:pathLst>
            <a:path>
              <a:moveTo>
                <a:pt x="3663414" y="0"/>
              </a:moveTo>
              <a:lnTo>
                <a:pt x="3663414" y="596195"/>
              </a:lnTo>
              <a:lnTo>
                <a:pt x="0" y="596195"/>
              </a:lnTo>
              <a:lnTo>
                <a:pt x="0" y="91362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3E2FA-A13F-4ED3-B4E1-4E681B74C0BA}">
      <dsp:nvSpPr>
        <dsp:cNvPr id="0" name=""/>
        <dsp:cNvSpPr/>
      </dsp:nvSpPr>
      <dsp:spPr>
        <a:xfrm>
          <a:off x="10803" y="276854"/>
          <a:ext cx="10340566" cy="116826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yriad Pro Black" pitchFamily="34" charset="0"/>
            </a:rPr>
            <a:t>326</a:t>
          </a:r>
          <a:r>
            <a:rPr lang="en-US" sz="2000" b="1" kern="1200" dirty="0" smtClean="0">
              <a:latin typeface="Myriad Pro Black" pitchFamily="34" charset="0"/>
            </a:rPr>
            <a:t> </a:t>
          </a:r>
          <a:r>
            <a:rPr lang="ru-RU" sz="2000" b="1" kern="1200" dirty="0" smtClean="0">
              <a:latin typeface="Myriad Pro Black" pitchFamily="34" charset="0"/>
            </a:rPr>
            <a:t>человек состоит на учете </a:t>
          </a:r>
          <a:r>
            <a:rPr lang="ru-RU" sz="2000" b="1" kern="1200" dirty="0" smtClean="0">
              <a:latin typeface="Myriad Pro Light" pitchFamily="34" charset="0"/>
            </a:rPr>
            <a:t>в первичном онкологическом кабинете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yriad Pro Light" pitchFamily="34" charset="0"/>
            </a:rPr>
            <a:t>ГАУЗ «</a:t>
          </a:r>
          <a:r>
            <a:rPr lang="ru-RU" sz="2000" b="1" kern="1200" dirty="0" err="1" smtClean="0">
              <a:latin typeface="Myriad Pro Light" pitchFamily="34" charset="0"/>
            </a:rPr>
            <a:t>Дрожжановская</a:t>
          </a:r>
          <a:r>
            <a:rPr lang="ru-RU" sz="2000" b="1" kern="1200" dirty="0" smtClean="0">
              <a:latin typeface="Myriad Pro Light" pitchFamily="34" charset="0"/>
            </a:rPr>
            <a:t> ЦРБ</a:t>
          </a:r>
          <a:r>
            <a:rPr lang="ru-RU" sz="2000" b="1" kern="1200" dirty="0" smtClean="0">
              <a:latin typeface="Myriad Pro Light" pitchFamily="34" charset="0"/>
            </a:rPr>
            <a:t>» (женщины 57,9%, мужчины 42%)</a:t>
          </a:r>
          <a:endParaRPr lang="ru-RU" sz="2000" b="1" kern="1200" dirty="0" smtClean="0">
            <a:latin typeface="Myriad Pro Light" pitchFamily="34" charset="0"/>
          </a:endParaRPr>
        </a:p>
      </dsp:txBody>
      <dsp:txXfrm>
        <a:off x="67833" y="333884"/>
        <a:ext cx="10226506" cy="1054206"/>
      </dsp:txXfrm>
    </dsp:sp>
    <dsp:sp modelId="{BF0E3DD6-812C-4C5F-9851-312D20B01573}">
      <dsp:nvSpPr>
        <dsp:cNvPr id="0" name=""/>
        <dsp:cNvSpPr/>
      </dsp:nvSpPr>
      <dsp:spPr>
        <a:xfrm>
          <a:off x="6096" y="2358747"/>
          <a:ext cx="3023150" cy="105628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yriad Pro Black" pitchFamily="34" charset="0"/>
            </a:rPr>
            <a:t>НАБЛЮДЕНИЕ </a:t>
          </a:r>
          <a:r>
            <a:rPr lang="ru-RU" sz="2000" kern="1200" smtClean="0">
              <a:latin typeface="Myriad Pro Black" pitchFamily="34" charset="0"/>
            </a:rPr>
            <a:t>– 53,3 </a:t>
          </a:r>
          <a:r>
            <a:rPr lang="ru-RU" sz="2000" kern="1200" dirty="0" smtClean="0">
              <a:latin typeface="Myriad Pro Black" pitchFamily="34" charset="0"/>
            </a:rPr>
            <a:t>%</a:t>
          </a:r>
        </a:p>
      </dsp:txBody>
      <dsp:txXfrm>
        <a:off x="57660" y="2410311"/>
        <a:ext cx="2920022" cy="953160"/>
      </dsp:txXfrm>
    </dsp:sp>
    <dsp:sp modelId="{CE935E96-86A2-491F-AC7C-34B024D18C68}">
      <dsp:nvSpPr>
        <dsp:cNvPr id="0" name=""/>
        <dsp:cNvSpPr/>
      </dsp:nvSpPr>
      <dsp:spPr>
        <a:xfrm>
          <a:off x="3733218" y="2463121"/>
          <a:ext cx="3023150" cy="12696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yriad Pro Black" pitchFamily="34" charset="0"/>
            </a:rPr>
            <a:t>ЛЕЧЕНИЕ – 37,11%</a:t>
          </a:r>
          <a:endParaRPr lang="ru-RU" sz="2000" kern="1200" dirty="0"/>
        </a:p>
      </dsp:txBody>
      <dsp:txXfrm>
        <a:off x="3795197" y="2525100"/>
        <a:ext cx="2899192" cy="1145689"/>
      </dsp:txXfrm>
    </dsp:sp>
    <dsp:sp modelId="{1D538DC9-3861-48EA-AACA-5E360FB6F931}">
      <dsp:nvSpPr>
        <dsp:cNvPr id="0" name=""/>
        <dsp:cNvSpPr/>
      </dsp:nvSpPr>
      <dsp:spPr>
        <a:xfrm>
          <a:off x="7322122" y="2350569"/>
          <a:ext cx="3023150" cy="133801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yriad Pro Black" pitchFamily="34" charset="0"/>
            </a:rPr>
            <a:t>НУЖДАЮЩИЕСЯ </a:t>
          </a:r>
          <a:br>
            <a:rPr lang="ru-RU" sz="2000" kern="1200" dirty="0" smtClean="0">
              <a:latin typeface="Myriad Pro Black" pitchFamily="34" charset="0"/>
            </a:rPr>
          </a:br>
          <a:r>
            <a:rPr lang="ru-RU" sz="2000" kern="1200" dirty="0" smtClean="0">
              <a:latin typeface="Myriad Pro Black" pitchFamily="34" charset="0"/>
            </a:rPr>
            <a:t>В ПАЛЛИАТИВНОЙ </a:t>
          </a:r>
          <a:br>
            <a:rPr lang="ru-RU" sz="2000" kern="1200" dirty="0" smtClean="0">
              <a:latin typeface="Myriad Pro Black" pitchFamily="34" charset="0"/>
            </a:rPr>
          </a:br>
          <a:r>
            <a:rPr lang="ru-RU" sz="2000" kern="1200" dirty="0" smtClean="0">
              <a:latin typeface="Myriad Pro Black" pitchFamily="34" charset="0"/>
            </a:rPr>
            <a:t>ПОМОЩИ – 9, 5</a:t>
          </a:r>
          <a:r>
            <a:rPr lang="ru-RU" sz="2000" kern="1200" dirty="0" smtClean="0"/>
            <a:t> %</a:t>
          </a:r>
          <a:endParaRPr lang="ru-RU" sz="2000" kern="1200" dirty="0"/>
        </a:p>
      </dsp:txBody>
      <dsp:txXfrm>
        <a:off x="7387439" y="2415886"/>
        <a:ext cx="2892516" cy="1207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0.08975</cdr:x>
      <cdr:y>0.36384</cdr:y>
    </cdr:from>
    <cdr:to>
      <cdr:x>0.33746</cdr:x>
      <cdr:y>0.45848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3667" y="1519354"/>
          <a:ext cx="1776492" cy="395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2060"/>
              </a:solidFill>
              <a:latin typeface="Myriad Pro Light" pitchFamily="34" charset="0"/>
            </a:rPr>
            <a:t>I–II </a:t>
          </a:r>
          <a:r>
            <a:rPr lang="ru-RU" sz="2400" b="1" dirty="0" smtClean="0">
              <a:solidFill>
                <a:srgbClr val="002060"/>
              </a:solidFill>
              <a:latin typeface="Myriad Pro Light" pitchFamily="34" charset="0"/>
            </a:rPr>
            <a:t>стадия</a:t>
          </a:r>
          <a:endParaRPr lang="ru-RU" sz="2400" b="1" dirty="0">
            <a:solidFill>
              <a:srgbClr val="002060"/>
            </a:solidFill>
            <a:latin typeface="Myriad Pro Light" pitchFamily="34" charset="0"/>
          </a:endParaRPr>
        </a:p>
      </cdr:txBody>
    </cdr:sp>
  </cdr:relSizeAnchor>
  <cdr:relSizeAnchor xmlns:cdr="http://schemas.openxmlformats.org/drawingml/2006/chartDrawing">
    <cdr:from>
      <cdr:x>0.37556</cdr:x>
      <cdr:y>0.36156</cdr:y>
    </cdr:from>
    <cdr:to>
      <cdr:x>0.57922</cdr:x>
      <cdr:y>0.4562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52582" y="1959179"/>
          <a:ext cx="1655330" cy="512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2060"/>
              </a:solidFill>
              <a:latin typeface="Myriad Pro Light" pitchFamily="34" charset="0"/>
            </a:rPr>
            <a:t>III</a:t>
          </a:r>
          <a:r>
            <a:rPr lang="ru-RU" sz="2400" b="1" dirty="0" smtClean="0">
              <a:solidFill>
                <a:srgbClr val="002060"/>
              </a:solidFill>
              <a:latin typeface="Myriad Pro Light" pitchFamily="34" charset="0"/>
            </a:rPr>
            <a:t> стадия</a:t>
          </a:r>
          <a:endParaRPr lang="ru-RU" sz="2400" b="1" dirty="0">
            <a:solidFill>
              <a:srgbClr val="002060"/>
            </a:solidFill>
            <a:latin typeface="Myriad Pro Light" pitchFamily="34" charset="0"/>
          </a:endParaRPr>
        </a:p>
      </cdr:txBody>
    </cdr:sp>
  </cdr:relSizeAnchor>
  <cdr:relSizeAnchor xmlns:cdr="http://schemas.openxmlformats.org/drawingml/2006/chartDrawing">
    <cdr:from>
      <cdr:x>0.66366</cdr:x>
      <cdr:y>0.35586</cdr:y>
    </cdr:from>
    <cdr:to>
      <cdr:x>0.86731</cdr:x>
      <cdr:y>0.4505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4200" y="1928288"/>
          <a:ext cx="1655330" cy="512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2060"/>
              </a:solidFill>
              <a:latin typeface="Myriad Pro Light" pitchFamily="34" charset="0"/>
            </a:rPr>
            <a:t>IV</a:t>
          </a:r>
          <a:r>
            <a:rPr lang="ru-RU" sz="2400" b="1" dirty="0" smtClean="0">
              <a:solidFill>
                <a:srgbClr val="002060"/>
              </a:solidFill>
              <a:latin typeface="Myriad Pro Light" pitchFamily="34" charset="0"/>
            </a:rPr>
            <a:t> стадия</a:t>
          </a:r>
          <a:endParaRPr lang="ru-RU" sz="2400" b="1" dirty="0">
            <a:solidFill>
              <a:srgbClr val="002060"/>
            </a:solidFill>
            <a:latin typeface="Myriad Pro Light" pitchFamily="34" charset="0"/>
          </a:endParaRPr>
        </a:p>
      </cdr:txBody>
    </cdr:sp>
  </cdr:relSizeAnchor>
  <cdr:relSizeAnchor xmlns:cdr="http://schemas.openxmlformats.org/drawingml/2006/chartDrawing">
    <cdr:from>
      <cdr:x>0.08574</cdr:x>
      <cdr:y>0.4676</cdr:y>
    </cdr:from>
    <cdr:to>
      <cdr:x>0.36933</cdr:x>
      <cdr:y>0.71651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4908" y="1952644"/>
          <a:ext cx="2033848" cy="1039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C00000"/>
              </a:solidFill>
              <a:latin typeface="Myriad Pro Black" pitchFamily="34" charset="0"/>
            </a:rPr>
            <a:t>57,8 % </a:t>
          </a:r>
          <a:r>
            <a:rPr lang="ru-RU" sz="1400" b="1" dirty="0" smtClean="0">
              <a:solidFill>
                <a:srgbClr val="C00000"/>
              </a:solidFill>
              <a:latin typeface="Myriad Pro Black" pitchFamily="34" charset="0"/>
            </a:rPr>
            <a:t>больных</a:t>
          </a:r>
          <a:endParaRPr lang="ru-RU" sz="2400" b="1" dirty="0">
            <a:solidFill>
              <a:srgbClr val="C00000"/>
            </a:solidFill>
            <a:latin typeface="Myriad Pro Black" pitchFamily="34" charset="0"/>
          </a:endParaRPr>
        </a:p>
      </cdr:txBody>
    </cdr:sp>
  </cdr:relSizeAnchor>
  <cdr:relSizeAnchor xmlns:cdr="http://schemas.openxmlformats.org/drawingml/2006/chartDrawing">
    <cdr:from>
      <cdr:x>0.36933</cdr:x>
      <cdr:y>0.46418</cdr:y>
    </cdr:from>
    <cdr:to>
      <cdr:x>0.54416</cdr:x>
      <cdr:y>0.79276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648756" y="1938362"/>
          <a:ext cx="1253841" cy="1372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C00000"/>
              </a:solidFill>
              <a:latin typeface="Myriad Pro Black" pitchFamily="34" charset="0"/>
            </a:rPr>
            <a:t>17,7 %</a:t>
          </a:r>
          <a:endParaRPr lang="ru-RU" sz="2400" b="1" dirty="0">
            <a:solidFill>
              <a:srgbClr val="C00000"/>
            </a:solidFill>
            <a:latin typeface="Myriad Pro Black" pitchFamily="34" charset="0"/>
          </a:endParaRPr>
        </a:p>
      </cdr:txBody>
    </cdr:sp>
  </cdr:relSizeAnchor>
  <cdr:relSizeAnchor xmlns:cdr="http://schemas.openxmlformats.org/drawingml/2006/chartDrawing">
    <cdr:from>
      <cdr:x>0.65962</cdr:x>
      <cdr:y>0.46169</cdr:y>
    </cdr:from>
    <cdr:to>
      <cdr:x>0.87126</cdr:x>
      <cdr:y>0.72238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30650" y="1927964"/>
          <a:ext cx="1517831" cy="1088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C00000"/>
              </a:solidFill>
              <a:latin typeface="Myriad Pro Black" pitchFamily="34" charset="0"/>
            </a:rPr>
            <a:t>24,5 %</a:t>
          </a:r>
          <a:endParaRPr lang="ru-RU" sz="2400" b="1" dirty="0">
            <a:solidFill>
              <a:srgbClr val="C00000"/>
            </a:solidFill>
            <a:latin typeface="Myriad Pro Black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51" cy="496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8" y="0"/>
            <a:ext cx="2946351" cy="496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634DB-DB88-48F7-AD01-5A691F2DF5F2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15273"/>
            <a:ext cx="5437821" cy="4466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959"/>
            <a:ext cx="2946351" cy="4960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8" y="9428959"/>
            <a:ext cx="2946351" cy="4960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C0436-4E17-4042-8028-B292DEF5E1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6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C0436-4E17-4042-8028-B292DEF5E17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06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C0436-4E17-4042-8028-B292DEF5E171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18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3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6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3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4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6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4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9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2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9F793-8D5B-4545-A08E-DC76AFBE08CC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Красная строка\Минздав\Презентация онкология\lreuq8l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/>
          <a:stretch/>
        </p:blipFill>
        <p:spPr bwMode="auto">
          <a:xfrm>
            <a:off x="5081" y="0"/>
            <a:ext cx="12192000" cy="45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90360" y="3821466"/>
            <a:ext cx="5706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chemeClr val="bg1"/>
              </a:solidFill>
              <a:latin typeface="Myriad Pro Black" pitchFamily="34" charset="0"/>
            </a:endParaRP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latin typeface="Myriad Pro Light" pitchFamily="34" charset="0"/>
              </a:rPr>
              <a:t>                </a:t>
            </a:r>
            <a:r>
              <a:rPr lang="ru-RU" sz="1400" b="1" i="1" dirty="0" smtClean="0">
                <a:solidFill>
                  <a:srgbClr val="0070C0"/>
                </a:solidFill>
                <a:latin typeface="Myriad Pro Light" pitchFamily="34" charset="0"/>
              </a:rPr>
              <a:t>ФУНТ ПРОФИЛАКТИКИ ДОРОЖЕ ПУДА ЛЕЧЕНИЯ.</a:t>
            </a:r>
          </a:p>
          <a:p>
            <a:pPr algn="just"/>
            <a:r>
              <a:rPr lang="ru-RU" sz="1400" b="1" dirty="0">
                <a:solidFill>
                  <a:srgbClr val="0070C0"/>
                </a:solidFill>
                <a:latin typeface="Myriad Pro Black" pitchFamily="34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Myriad Pro Black" pitchFamily="34" charset="0"/>
              </a:rPr>
              <a:t>                                                                                  </a:t>
            </a:r>
            <a:r>
              <a:rPr lang="ru-RU" sz="1400" i="1" dirty="0" smtClean="0">
                <a:solidFill>
                  <a:srgbClr val="0070C0"/>
                </a:solidFill>
                <a:latin typeface="Myriad Pro Black" pitchFamily="34" charset="0"/>
              </a:rPr>
              <a:t> Н. ПИРОГОВ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2209800" y="4758658"/>
            <a:ext cx="8864599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Myriad Pro Black" pitchFamily="34" charset="0"/>
                <a:cs typeface="Arial" pitchFamily="34" charset="0"/>
              </a:rPr>
              <a:t>2016 год - Год Борьбы с </a:t>
            </a:r>
            <a:r>
              <a:rPr lang="ru-RU" sz="4000" b="1" dirty="0">
                <a:solidFill>
                  <a:srgbClr val="0070C0"/>
                </a:solidFill>
                <a:latin typeface="Myriad Pro Black" pitchFamily="34" charset="0"/>
                <a:cs typeface="Arial" pitchFamily="34" charset="0"/>
              </a:rPr>
              <a:t>онкологическими </a:t>
            </a:r>
            <a:r>
              <a:rPr lang="ru-RU" sz="4000" b="1" dirty="0" smtClean="0">
                <a:solidFill>
                  <a:srgbClr val="0070C0"/>
                </a:solidFill>
                <a:latin typeface="Myriad Pro Black" pitchFamily="34" charset="0"/>
                <a:cs typeface="Arial" pitchFamily="34" charset="0"/>
              </a:rPr>
              <a:t>заболеваниями</a:t>
            </a:r>
            <a:endParaRPr lang="ru-RU" sz="2800" b="1" dirty="0">
              <a:solidFill>
                <a:srgbClr val="0070C0"/>
              </a:solidFill>
              <a:latin typeface="Myriad Pro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-1" y="6535931"/>
            <a:ext cx="12192000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8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ЭФФЕКТИВНОСТЬ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72545" y="3316945"/>
            <a:ext cx="586463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yriad Pro Black" pitchFamily="34" charset="0"/>
              </a:rPr>
              <a:t>Обеспечение явки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yriad Pro Black" pitchFamily="34" charset="0"/>
              </a:rPr>
              <a:t>населения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yriad Pro Black" pitchFamily="34" charset="0"/>
              </a:rPr>
              <a:t>на диспансеризацию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2896" y="1686852"/>
            <a:ext cx="730598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КЛЮЧЕВОЙ</a:t>
            </a:r>
            <a:b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</a:b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66137" y="2200394"/>
            <a:ext cx="5104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ФАКТОР УСПЕХА</a:t>
            </a:r>
            <a:endParaRPr lang="ru-RU" sz="4800" dirty="0"/>
          </a:p>
        </p:txBody>
      </p:sp>
      <p:pic>
        <p:nvPicPr>
          <p:cNvPr id="2050" name="Picture 2" descr="C:\Users\User\Downloads\ProfosmotrGlavna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5953455" cy="3840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Work\Красная строка\Минздав\Презентация онкология\mature-couple-2-walking-on-beac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8"/>
          <a:stretch/>
        </p:blipFill>
        <p:spPr bwMode="auto">
          <a:xfrm>
            <a:off x="-1" y="0"/>
            <a:ext cx="12192001" cy="65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5862" y="3280153"/>
            <a:ext cx="5543994" cy="29854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000" dirty="0" smtClean="0">
                <a:solidFill>
                  <a:srgbClr val="FF0000"/>
                </a:solidFill>
                <a:latin typeface="Myriad Pro Black" pitchFamily="34" charset="0"/>
              </a:rPr>
              <a:t>10</a:t>
            </a:r>
            <a:r>
              <a:rPr lang="ru-RU" sz="4400" dirty="0" smtClean="0">
                <a:solidFill>
                  <a:srgbClr val="FF0000"/>
                </a:solidFill>
                <a:latin typeface="Myriad Pro Black" pitchFamily="34" charset="0"/>
              </a:rPr>
              <a:t> ПРАВИЛ</a:t>
            </a:r>
          </a:p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ПРОФИЛАКТИКИ </a:t>
            </a:r>
          </a:p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РАКА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1"/>
            <a:ext cx="12192000" cy="3268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2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4376869"/>
            <a:ext cx="607244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Чаще употребляйте свежие фрукты, овощи, соки, продукты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злаковых.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Избегайте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переработанных </a:t>
            </a:r>
            <a:endParaRPr lang="ru-RU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мясных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продуктов.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1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1262269"/>
            <a:ext cx="6943929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ПРИДЕРЖИВАЙТЕСЬ  ПРАВИЛ РАЦИОНАЛЬНОГО  ПИТАНИЯ!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D:\Work\Красная строка\Минздав\Презентация онкология\6ae59a5f1eb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r="4427"/>
          <a:stretch/>
        </p:blipFill>
        <p:spPr bwMode="auto">
          <a:xfrm>
            <a:off x="-2" y="635604"/>
            <a:ext cx="5112329" cy="52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3770040"/>
            <a:ext cx="5921645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Ограничивайте употребление высококалорийных продуктов. </a:t>
            </a:r>
            <a:endParaRPr lang="ru-RU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Будьте физически активны по меньшей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мере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0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минут в день.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2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1676232"/>
            <a:ext cx="694392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ОСТЕРЕГАЙТЕСЬ ИЗБЫТОЧНОГО ВЕСА!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 descr="D:\Work\Красная строка\Минздав\Презентация онкология\shutterstock_131375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r="8557"/>
          <a:stretch/>
        </p:blipFill>
        <p:spPr bwMode="auto">
          <a:xfrm>
            <a:off x="0" y="636507"/>
            <a:ext cx="5112327" cy="52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2614" y="2185807"/>
            <a:ext cx="677331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Курение является причиной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более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30 % всех случаев рака в мире.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В 70 % случаев курение является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причиной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развития рака легких и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губ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3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6276" y="1271215"/>
            <a:ext cx="730598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БРОСАЙТЕ КУРИТЬ!  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pic>
        <p:nvPicPr>
          <p:cNvPr id="3074" name="Picture 2" descr="D:\Work\Красная строка\Минздав\Шайхразиев\Источники\stop_smoking_natural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/>
        </p:blipFill>
        <p:spPr bwMode="auto">
          <a:xfrm>
            <a:off x="-2" y="636507"/>
            <a:ext cx="5112329" cy="52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Work\Красная строка\Минздав\Презентация онкология\media_xl_7895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094106" y="4286156"/>
            <a:ext cx="1225550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54794" y="5660939"/>
            <a:ext cx="278073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D8749"/>
                </a:solidFill>
                <a:latin typeface="Myriad Pro Light" pitchFamily="34" charset="0"/>
              </a:rPr>
              <a:t>ЛЕГКИЕ </a:t>
            </a:r>
          </a:p>
          <a:p>
            <a:pPr algn="ctr"/>
            <a:r>
              <a:rPr lang="ru-RU" b="1" dirty="0" smtClean="0">
                <a:solidFill>
                  <a:srgbClr val="3D8749"/>
                </a:solidFill>
                <a:latin typeface="Myriad Pro Light" pitchFamily="34" charset="0"/>
              </a:rPr>
              <a:t>НЕ КУРИВШЕГО </a:t>
            </a:r>
          </a:p>
          <a:p>
            <a:pPr algn="ctr"/>
            <a:r>
              <a:rPr lang="ru-RU" b="1" dirty="0" smtClean="0">
                <a:solidFill>
                  <a:srgbClr val="3D8749"/>
                </a:solidFill>
                <a:latin typeface="Myriad Pro Light" pitchFamily="34" charset="0"/>
              </a:rPr>
              <a:t>ЧЕЛОВЕКА</a:t>
            </a:r>
            <a:endParaRPr lang="ru-RU" b="1" dirty="0">
              <a:solidFill>
                <a:srgbClr val="3D8749"/>
              </a:solidFill>
              <a:latin typeface="Myriad Pro Ligh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03961" y="5814827"/>
            <a:ext cx="1989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yriad Pro Light" pitchFamily="34" charset="0"/>
              </a:rPr>
              <a:t>ЛЕГКИЕ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yriad Pro Light" pitchFamily="34" charset="0"/>
              </a:rPr>
              <a:t>КУРИЛЬЩИКА</a:t>
            </a:r>
            <a:endParaRPr lang="ru-RU" b="1" dirty="0">
              <a:solidFill>
                <a:srgbClr val="C00000"/>
              </a:solidFill>
              <a:latin typeface="Myriad Pro Light" pitchFamily="34" charset="0"/>
            </a:endParaRPr>
          </a:p>
        </p:txBody>
      </p:sp>
      <p:pic>
        <p:nvPicPr>
          <p:cNvPr id="20" name="Picture 3" descr="D:\Work\Красная строка\Минздав\Презентация онкология\media_xl_7895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57321" y="4286157"/>
            <a:ext cx="1225550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7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465" y="4315165"/>
            <a:ext cx="586463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Крепкие спиртные напитки, крепленые вина способствуют развитию рака полости рта, гортани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желудочно-кишечного тракта.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4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6276" y="1686852"/>
            <a:ext cx="7305988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БУДЬТЕ СДЕРЖАННЫ, УПОТРЕБЛЯЯ АЛКОГОЛЬ! 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pic>
        <p:nvPicPr>
          <p:cNvPr id="4099" name="Picture 3" descr="D:\Work\Красная строка\Минздав\Презентация онкология\50277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25905" b="2376"/>
          <a:stretch/>
        </p:blipFill>
        <p:spPr bwMode="auto">
          <a:xfrm>
            <a:off x="-2" y="635604"/>
            <a:ext cx="5112329" cy="52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9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4443373"/>
            <a:ext cx="607244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Чрезмерное воздействие УФ-излучения, которое человек получает не только от солнца, но и от оборудования для искусственного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загара,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вредно для здоровья.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5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2327" y="812630"/>
            <a:ext cx="7305988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ИЗБЕГАЙТЕ СИЛЬНОГО  И ДЛИТЕЛЬНОГО СОЛНЕЧНОГО ОБЛУЧЕНИЯ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pic>
        <p:nvPicPr>
          <p:cNvPr id="1026" name="Picture 2" descr="D:\Work\Красная строка\Минздав\Презентация онкология\o-SUNBURN-TREATMENT-facebook-e1437597045792-1440x7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12017" b="-19266"/>
          <a:stretch/>
        </p:blipFill>
        <p:spPr bwMode="auto">
          <a:xfrm>
            <a:off x="-2" y="1441356"/>
            <a:ext cx="5112329" cy="37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wnloads\sunburn-rt-2000x1125.jpg"/>
          <p:cNvPicPr>
            <a:picLocks noChangeAspect="1" noChangeArrowheads="1"/>
          </p:cNvPicPr>
          <p:nvPr/>
        </p:nvPicPr>
        <p:blipFill>
          <a:blip r:embed="rId4" cstate="print"/>
          <a:srcRect l="42617"/>
          <a:stretch>
            <a:fillRect/>
          </a:stretch>
        </p:blipFill>
        <p:spPr bwMode="auto">
          <a:xfrm>
            <a:off x="-12878" y="637504"/>
            <a:ext cx="5126310" cy="5237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2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504575"/>
            <a:ext cx="592164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Если вы обнаружили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у себя необычную припухлость, опухоль или неясное кровотечение (кровянистые выделения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),</a:t>
            </a:r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6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3249539"/>
            <a:ext cx="694392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ОБРАЩАЙТЕСЬ НЕМЕДЛЕННО </a:t>
            </a:r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К </a:t>
            </a:r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ВРАЧУ!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3" name="Picture 3" descr="D:\Work\Красная строка\Минздав\Презентация онкология\shutterstock_856096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r="10541"/>
          <a:stretch/>
        </p:blipFill>
        <p:spPr bwMode="auto">
          <a:xfrm>
            <a:off x="0" y="636507"/>
            <a:ext cx="5112327" cy="52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360630"/>
            <a:ext cx="59216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РЕКОМЕНДАЦИЯ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ЖЕНЩИНАМ</a:t>
            </a:r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7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778464" y="2202288"/>
            <a:ext cx="5921645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yriad Pro Black" pitchFamily="34" charset="0"/>
              </a:rPr>
              <a:t>Регулярно проходите УЗИ, маммографию: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yriad Pro Black" pitchFamily="34" charset="0"/>
              </a:rPr>
              <a:t>от 35 до 45 лет – 1 раз в 2 года,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yriad Pro Black" pitchFamily="34" charset="0"/>
              </a:rPr>
              <a:t>старше 45 лет – ежегодно.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Myriad Pro Black" pitchFamily="34" charset="0"/>
              </a:rPr>
              <a:t>Деторождение и грудное вскармливание снижают риск рака молочной </a:t>
            </a:r>
            <a:r>
              <a:rPr lang="ru-RU" b="1" dirty="0" smtClean="0">
                <a:solidFill>
                  <a:srgbClr val="002060"/>
                </a:solidFill>
                <a:latin typeface="Myriad Pro Black" pitchFamily="34" charset="0"/>
              </a:rPr>
              <a:t>железы, применение </a:t>
            </a:r>
            <a:r>
              <a:rPr lang="ru-RU" b="1" dirty="0">
                <a:solidFill>
                  <a:srgbClr val="002060"/>
                </a:solidFill>
                <a:latin typeface="Myriad Pro Black" pitchFamily="34" charset="0"/>
              </a:rPr>
              <a:t>оральных контрацептивов и </a:t>
            </a:r>
            <a:r>
              <a:rPr lang="ru-RU" b="1" dirty="0" err="1">
                <a:solidFill>
                  <a:srgbClr val="002060"/>
                </a:solidFill>
                <a:latin typeface="Myriad Pro Black" pitchFamily="34" charset="0"/>
              </a:rPr>
              <a:t>гормонозаместительная</a:t>
            </a:r>
            <a:r>
              <a:rPr lang="ru-RU" b="1" dirty="0">
                <a:solidFill>
                  <a:srgbClr val="002060"/>
                </a:solidFill>
                <a:latin typeface="Myriad Pro Black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Myriad Pro Black" pitchFamily="34" charset="0"/>
              </a:rPr>
              <a:t>терапия увеличивают его.</a:t>
            </a:r>
            <a:endParaRPr lang="ru-RU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pic>
        <p:nvPicPr>
          <p:cNvPr id="8194" name="Picture 2" descr="D:\Work\Красная строка\Минздав\Презентация онкология\маммогра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2059"/>
          <a:stretch/>
        </p:blipFill>
        <p:spPr bwMode="auto">
          <a:xfrm>
            <a:off x="-2" y="636507"/>
            <a:ext cx="5112329" cy="52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556346"/>
            <a:ext cx="59216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РЕКОМЕНДАЦИЯ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ЖЕНЩИНАМ</a:t>
            </a:r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1007914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8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048" y="2231396"/>
            <a:ext cx="6407392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yriad Pro Black" pitchFamily="34" charset="0"/>
              </a:rPr>
              <a:t>НЕ ЗАБЫВАЙТЕ ЕЖЕГОДНО С 20 ЛЕТ ПРОХОДИТЬ ГИНЕКОЛОГИЧЕСКИЕ ОСМОТРЫ В СМОТРОВОМ КАБИНЕТЕ ИЛИ В ЖЕНСКОЙ КОНСУЛЬТАЦИИ.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Work\Красная строка\Минздав\Презентация онкология\20140218022913_12045_galle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22281"/>
          <a:stretch/>
        </p:blipFill>
        <p:spPr bwMode="auto">
          <a:xfrm>
            <a:off x="0" y="636507"/>
            <a:ext cx="5112327" cy="52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ork\Красная строка\Минздав\Презентация онкология\Xd9I9gh8FGUAXzua9i92p2qLryXVDFcTa9O5607w58u0b4G8uIk6X5d8FldKScuU-spotmatik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9" t="3990" r="13661" b="17774"/>
          <a:stretch/>
        </p:blipFill>
        <p:spPr bwMode="auto">
          <a:xfrm>
            <a:off x="0" y="636507"/>
            <a:ext cx="3890356" cy="5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1466" y="1365976"/>
            <a:ext cx="7305988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yriad Pro Black" pitchFamily="34" charset="0"/>
              </a:rPr>
              <a:t>В БЛИЖАЙШИЕ ДЕСЯТИЛЕТИЯ ОНКОЛОГИЧЕСКАЯ ЗАБОЛЕВАЕМОСТЬ БУДЕТ РАСТИ ВО ВСЕМ МИРЕ!</a:t>
            </a:r>
          </a:p>
          <a:p>
            <a:endParaRPr lang="ru-RU" sz="3600" dirty="0">
              <a:latin typeface="Myriad Pro Black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yriad Pro Black" pitchFamily="34" charset="0"/>
              </a:rPr>
              <a:t>ЭТО ПОТРЕБУЕТ ОСОБОГО ВНИМАНИЯ И НОВЫХ РЕШЕНИЙ КАК СО СТОРОНЫ ГОСУДАРСТВА, </a:t>
            </a:r>
            <a:br>
              <a:rPr lang="ru-RU" sz="2400" dirty="0" smtClean="0">
                <a:solidFill>
                  <a:srgbClr val="002060"/>
                </a:solidFill>
                <a:latin typeface="Myriad Pro Black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Myriad Pro Black" pitchFamily="34" charset="0"/>
              </a:rPr>
              <a:t>ТАК И СО СТОРОНЫ КАЖДОГО ЧЕЛОВЕКА. </a:t>
            </a:r>
            <a:endParaRPr lang="ru-RU" sz="2400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ВСЕМИРНАЯ ОРГАНИЗАЦИЯ 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ЗДРАВООХРАНЕНИЯ О </a:t>
            </a:r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РАКЕ</a:t>
            </a:r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C:\Users\User\Downloads\TIME_DYNAAMIC.jpg"/>
          <p:cNvPicPr>
            <a:picLocks noChangeAspect="1" noChangeArrowheads="1"/>
          </p:cNvPicPr>
          <p:nvPr/>
        </p:nvPicPr>
        <p:blipFill>
          <a:blip r:embed="rId5" cstate="print"/>
          <a:srcRect l="14039" r="20872"/>
          <a:stretch>
            <a:fillRect/>
          </a:stretch>
        </p:blipFill>
        <p:spPr bwMode="auto">
          <a:xfrm>
            <a:off x="0" y="632460"/>
            <a:ext cx="3886200" cy="596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27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4443373"/>
            <a:ext cx="607244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Интенсивность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воздействия  канцерогенов в связи </a:t>
            </a:r>
            <a:endParaRPr lang="en-US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профессиональной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деятельностью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несет в себе риск развития рака.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9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1312147"/>
            <a:ext cx="6943929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СОБЛЮДАЙТЕ ПРАВИЛА ОХРАНЫ ЗДОРОВЬЯ </a:t>
            </a:r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НА </a:t>
            </a:r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РАБОЧИХ МЕСТАХ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 descr="D:\Work\Красная строка\Минздав\Презентация онкология\13425663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r="25678"/>
          <a:stretch/>
        </p:blipFill>
        <p:spPr bwMode="auto">
          <a:xfrm>
            <a:off x="-2" y="635604"/>
            <a:ext cx="5112329" cy="52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556346"/>
            <a:ext cx="59216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РЕКОМЕНДАЦИЯ МУЖЧИНАМ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</a:t>
            </a:r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10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9046" y="2274115"/>
            <a:ext cx="6676881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ЕЖЕГОДНО НЕОБХОДИМО ПРОХОДИТЬ МЕДИЦИНСКИЕ ОСМОТРЫ С 45 ЛЕТ. 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 descr="D:\Work\Красная строка\Минздав\Презентация онкология\DSCF14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r="17206"/>
          <a:stretch/>
        </p:blipFill>
        <p:spPr bwMode="auto">
          <a:xfrm>
            <a:off x="0" y="647998"/>
            <a:ext cx="5112327" cy="521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5381" y="4120980"/>
            <a:ext cx="1172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2F6738"/>
                </a:solidFill>
                <a:latin typeface="Myriad Pro Light" pitchFamily="34" charset="0"/>
              </a:rPr>
              <a:t>БУДЬТЕ ЗДОРОВЫ!</a:t>
            </a:r>
            <a:endParaRPr lang="ru-RU" sz="4800" b="1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1"/>
            <a:ext cx="12192000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89884"/>
            <a:ext cx="12192000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418">
            <a:off x="9428051" y="116471"/>
            <a:ext cx="2889380" cy="19262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J:\Мои презентации\Коллекция\gerb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927" y="824607"/>
            <a:ext cx="539177" cy="3834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60936" y="104714"/>
            <a:ext cx="652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ПОКАЗАТЕЛИ ЗАБОЛЕВАЕМОСТИ РАКОМ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248" y="906896"/>
            <a:ext cx="1059204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baseline="30000" dirty="0">
                <a:solidFill>
                  <a:srgbClr val="C00000"/>
                </a:solidFill>
                <a:latin typeface="Myriad Pro Black" pitchFamily="34" charset="0"/>
              </a:rPr>
              <a:t>ОТМЕЧАЕТСЯ НЕУКЛОННАЯ ТЕНДЕНЦИЯ К УВЕЛИЧЕНИЮ ПЕРВИЧНОЙ ЗАБОЛЕВАЕМОСТИ ЗЛОКАЧЕСТВЕННЫМИ НОВООБРАЗОВАНИЯМИ В РОССИИ </a:t>
            </a:r>
            <a:r>
              <a:rPr lang="ru-RU" sz="28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И </a:t>
            </a:r>
            <a:r>
              <a:rPr lang="ru-RU" sz="2800" b="1" baseline="30000" dirty="0">
                <a:solidFill>
                  <a:srgbClr val="C00000"/>
                </a:solidFill>
                <a:latin typeface="Myriad Pro Black" pitchFamily="34" charset="0"/>
              </a:rPr>
              <a:t>РЕСПУБЛИКЕ </a:t>
            </a:r>
            <a:r>
              <a:rPr lang="ru-RU" sz="28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ТАТАРСТАН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98013" y="2716444"/>
            <a:ext cx="3518096" cy="32521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Темпы роста первичной заболеваемости в </a:t>
            </a:r>
            <a: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Татарстане </a:t>
            </a:r>
            <a:r>
              <a:rPr lang="ru-RU" sz="28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выше, чем в России, что вызвано более высокой продолжительностью </a:t>
            </a:r>
            <a: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жизни в </a:t>
            </a:r>
            <a:r>
              <a:rPr lang="ru-RU" sz="28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республике, расширением диагностических возможностей системы </a:t>
            </a:r>
            <a: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здравоохранения </a:t>
            </a: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91352"/>
              </p:ext>
            </p:extLst>
          </p:nvPr>
        </p:nvGraphicFramePr>
        <p:xfrm>
          <a:off x="324319" y="1665514"/>
          <a:ext cx="7709338" cy="469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213527" y="4439440"/>
            <a:ext cx="302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F6738"/>
                </a:solidFill>
                <a:latin typeface="Myriad Pro Light" pitchFamily="34" charset="0"/>
              </a:rPr>
              <a:t>РЕСПУБЛИКА ТАТАРСТАН</a:t>
            </a:r>
            <a:endParaRPr lang="ru-RU" b="1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7726" y="2396771"/>
            <a:ext cx="302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yriad Pro Light" pitchFamily="34" charset="0"/>
              </a:rPr>
              <a:t>РОССИЙСКАЯ ФЕДЕРАЦИЯ</a:t>
            </a:r>
            <a:endParaRPr lang="ru-RU" b="1" dirty="0">
              <a:solidFill>
                <a:srgbClr val="C00000"/>
              </a:solidFill>
              <a:latin typeface="Myriad Pro Ligh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77496" y="4972840"/>
            <a:ext cx="302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yriad Pro Light" pitchFamily="34" charset="0"/>
              </a:rPr>
              <a:t>Дрожжановский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yriad Pro Light" pitchFamily="34" charset="0"/>
              </a:rPr>
              <a:t>район</a:t>
            </a:r>
            <a:endParaRPr lang="ru-RU" b="1" dirty="0">
              <a:solidFill>
                <a:srgbClr val="0070C0"/>
              </a:solidFill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98440" y="186151"/>
            <a:ext cx="1034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РАСПРОСТРАНЕННОСТЬ ОНКОЛОГИЧЕСКИХ ЗАБОЛЕВАНИЙ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: </a:t>
            </a: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919070" y="33725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5573" y="948161"/>
            <a:ext cx="9850582" cy="1118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0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Впервые </a:t>
            </a:r>
            <a:r>
              <a:rPr lang="ru-RU" sz="40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выявлен</a:t>
            </a:r>
            <a:r>
              <a:rPr lang="ru-RU" sz="4000" b="1" dirty="0" smtClean="0">
                <a:solidFill>
                  <a:srgbClr val="C00000"/>
                </a:solidFill>
                <a:latin typeface="Myriad Pro Black" pitchFamily="34" charset="0"/>
              </a:rPr>
              <a:t> </a:t>
            </a:r>
            <a:r>
              <a:rPr lang="ru-RU" sz="40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61 больной </a:t>
            </a:r>
            <a:endParaRPr lang="ru-RU" sz="4000" b="1" baseline="30000" dirty="0" smtClean="0">
              <a:solidFill>
                <a:srgbClr val="C00000"/>
              </a:solidFill>
              <a:latin typeface="Myriad Pro Black" pitchFamily="34" charset="0"/>
            </a:endParaRPr>
          </a:p>
          <a:p>
            <a:pPr algn="ctr"/>
            <a:r>
              <a:rPr lang="ru-RU" sz="40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(</a:t>
            </a:r>
            <a:r>
              <a:rPr lang="ru-RU" sz="40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женщины </a:t>
            </a:r>
            <a:r>
              <a:rPr lang="en-US" sz="40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44,</a:t>
            </a:r>
            <a:r>
              <a:rPr lang="ru-RU" sz="40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 26 %, мужчины 55,7 %)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00815" y="2820472"/>
            <a:ext cx="2383971" cy="7353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764935" y="3242858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МУЖЧИНЫ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8918" y="3670078"/>
            <a:ext cx="6153666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опухоли легких, трахеи и бронхов – 9 </a:t>
            </a:r>
          </a:p>
          <a:p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предстательной железы – </a:t>
            </a:r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3  </a:t>
            </a:r>
          </a:p>
          <a:p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кожи – </a:t>
            </a:r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2</a:t>
            </a:r>
          </a:p>
          <a:p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желудка </a:t>
            </a:r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– 2</a:t>
            </a:r>
          </a:p>
          <a:p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опухоли кишечника –  2</a:t>
            </a:r>
          </a:p>
          <a:p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опухоли поджелудочной железы – 2</a:t>
            </a:r>
          </a:p>
          <a:p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опухоли гортани – 2</a:t>
            </a:r>
          </a:p>
          <a:p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лимфатической и кроветворной тканей – </a:t>
            </a:r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1</a:t>
            </a:r>
          </a:p>
          <a:p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rgbClr val="0070C0"/>
                </a:solidFill>
                <a:latin typeface="Myriad Pro Light" pitchFamily="34" charset="0"/>
              </a:rPr>
              <a:t>почки </a:t>
            </a:r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– 1</a:t>
            </a:r>
          </a:p>
          <a:p>
            <a:r>
              <a:rPr lang="ru-RU" sz="2400" b="1" baseline="30000" dirty="0" smtClean="0">
                <a:solidFill>
                  <a:srgbClr val="0070C0"/>
                </a:solidFill>
                <a:latin typeface="Myriad Pro Light" pitchFamily="34" charset="0"/>
              </a:rPr>
              <a:t>Прочие (опухоли полости рта, глотки, пищевода и др.)- 10</a:t>
            </a:r>
            <a:endParaRPr lang="ru-RU" sz="2400" baseline="30000" dirty="0" smtClean="0">
              <a:solidFill>
                <a:srgbClr val="0070C0"/>
              </a:solidFill>
              <a:latin typeface="Myriad Pro Light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47113" y="3089058"/>
            <a:ext cx="2383971" cy="46679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486741" y="3242858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ЖЕНЩИНЫ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1373" y="3855308"/>
            <a:ext cx="5068962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молочной железы –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6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кожи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–4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тела и шейки матки – 3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желудка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– 4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яичников –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2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легких, трахеи и бронхов –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1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Прочие (почки, щитовидной железы и др.) - 7</a:t>
            </a:r>
          </a:p>
        </p:txBody>
      </p:sp>
    </p:spTree>
    <p:extLst>
      <p:ext uri="{BB962C8B-B14F-4D97-AF65-F5344CB8AC3E}">
        <p14:creationId xmlns:p14="http://schemas.microsoft.com/office/powerpoint/2010/main" val="7226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85629" y="87407"/>
            <a:ext cx="686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УСЛОВНОЕ РАСПРЕДЕЛЕНИЕ ПАЦИЕНТОВ</a:t>
            </a:r>
            <a:endParaRPr lang="ru-RU" b="1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3064" y="4048268"/>
            <a:ext cx="3290751" cy="16722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Пациенты, у которых с момента выявления и лечения онкологического заболевания прошло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свыше 5 лет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.</a:t>
            </a:r>
          </a:p>
          <a:p>
            <a:pPr algn="r"/>
            <a:endParaRPr lang="ru-RU" sz="2200" b="1" baseline="30000" dirty="0">
              <a:solidFill>
                <a:schemeClr val="accent5">
                  <a:lumMod val="50000"/>
                </a:schemeClr>
              </a:solidFill>
              <a:latin typeface="Myriad Pro Black" pitchFamily="34" charset="0"/>
            </a:endParaRP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 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Необходимо проходить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/>
            </a:r>
            <a:b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</a:b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осмотр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у врача 1 раз в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год. </a:t>
            </a: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4166180151"/>
              </p:ext>
            </p:extLst>
          </p:nvPr>
        </p:nvGraphicFramePr>
        <p:xfrm>
          <a:off x="575860" y="304550"/>
          <a:ext cx="10351370" cy="425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890355" y="4048268"/>
            <a:ext cx="3441887" cy="24622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Пациенты, у которых с момента выявления и лечения онкологического заболевания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прошло менее 5 лет.</a:t>
            </a: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 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Необходимо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наблюдение у врача </a:t>
            </a:r>
            <a:endParaRPr lang="ru-RU" sz="22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первый год – 4 раза, </a:t>
            </a:r>
            <a:endParaRPr lang="ru-RU" sz="22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во второй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год – 2 раза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,</a:t>
            </a: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в третий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и далее – 1 раз в год. Аккуратное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выполнение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назначений врачей.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78536" y="4048268"/>
            <a:ext cx="3013335" cy="122084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Пациенты, нуждающиеся в уходе, обезболивании, лечении и купировании тягостных проявлений болезни. Постоянное наблюдение.</a:t>
            </a:r>
            <a:endParaRPr lang="ru-RU" sz="22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04402" y="136903"/>
            <a:ext cx="1082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ЗАПУЩЕННОСТЬ 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ОНКОЛОГИЧЕСКИХ ЗАБОЛЕВАНИЙ ,%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2758424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38893" y="3983985"/>
            <a:ext cx="196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Высокий процент 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излечения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82598534"/>
              </p:ext>
            </p:extLst>
          </p:nvPr>
        </p:nvGraphicFramePr>
        <p:xfrm>
          <a:off x="571780" y="1566330"/>
          <a:ext cx="7375880" cy="437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273876" y="3983985"/>
            <a:ext cx="196967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Сложное и длительное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лечение, шансы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на благоприятный результат есть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5770" y="3983985"/>
            <a:ext cx="19696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Сложное лечение Паллиативная помощь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graphicFrame>
        <p:nvGraphicFramePr>
          <p:cNvPr id="29" name="Chart 152"/>
          <p:cNvGraphicFramePr/>
          <p:nvPr>
            <p:extLst>
              <p:ext uri="{D42A27DB-BD31-4B8C-83A1-F6EECF244321}">
                <p14:modId xmlns:p14="http://schemas.microsoft.com/office/powerpoint/2010/main" val="4018005365"/>
              </p:ext>
            </p:extLst>
          </p:nvPr>
        </p:nvGraphicFramePr>
        <p:xfrm>
          <a:off x="339270" y="659411"/>
          <a:ext cx="10744200" cy="551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11199" y="1566330"/>
            <a:ext cx="3028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Татарстан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5071" y="5002292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Дрожжановский район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6016" y="4971515"/>
            <a:ext cx="114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50,8 %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2212" y="5401429"/>
            <a:ext cx="114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18,0 % 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2258" y="4908987"/>
            <a:ext cx="114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29,5 %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1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БОРЬБА С РАКОМ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5617" r="29140"/>
          <a:stretch>
            <a:fillRect/>
          </a:stretch>
        </p:blipFill>
        <p:spPr bwMode="auto">
          <a:xfrm>
            <a:off x="0" y="631065"/>
            <a:ext cx="3889420" cy="590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593443" y="1828026"/>
            <a:ext cx="5078569" cy="2762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Myriad Pro Black" pitchFamily="34" charset="0"/>
                <a:cs typeface="Arial" pitchFamily="34" charset="0"/>
              </a:rPr>
              <a:t>РАК - ЭТО </a:t>
            </a:r>
          </a:p>
          <a:p>
            <a:pPr algn="l">
              <a:defRPr/>
            </a:pPr>
            <a:endParaRPr lang="ru-RU" sz="4000" b="1" dirty="0" smtClean="0">
              <a:solidFill>
                <a:srgbClr val="FF0000"/>
              </a:solidFill>
              <a:latin typeface="Myriad Pro Black" pitchFamily="34" charset="0"/>
              <a:cs typeface="Arial" pitchFamily="34" charset="0"/>
            </a:endParaRPr>
          </a:p>
          <a:p>
            <a:pPr algn="l">
              <a:defRPr/>
            </a:pPr>
            <a:endParaRPr lang="ru-RU" sz="4000" b="1" dirty="0" smtClean="0">
              <a:solidFill>
                <a:srgbClr val="FF0000"/>
              </a:solidFill>
              <a:latin typeface="Myriad Pro Black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Myriad Pro Black" pitchFamily="34" charset="0"/>
                <a:cs typeface="Arial" pitchFamily="34" charset="0"/>
              </a:rPr>
              <a:t>А НЕ ПРИГОВОР!</a:t>
            </a:r>
            <a:endParaRPr lang="ru-RU" sz="2800" b="1" dirty="0">
              <a:solidFill>
                <a:srgbClr val="00B0F0"/>
              </a:solidFill>
              <a:latin typeface="Myriad Pro Black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5498" y="2822434"/>
            <a:ext cx="598227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Myriad Pro Black" pitchFamily="34" charset="0"/>
              </a:rPr>
              <a:t>ДИАГНОЗ,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1" y="87400"/>
            <a:ext cx="10989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Локализация при которых возможно влиять на запущенность и смертность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86741" y="3077758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ЖЕНЩИНЫ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4377" y="2022216"/>
            <a:ext cx="6356583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Молочная железа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Шейка матки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Предстательная железа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Ободочная и прямая кишка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Кожа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Рот и глотка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6865651" y="1974916"/>
            <a:ext cx="5078569" cy="14564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b="1" dirty="0">
              <a:solidFill>
                <a:srgbClr val="00B0F0"/>
              </a:solidFill>
              <a:latin typeface="Myriad Pro Black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73787" y="1984238"/>
            <a:ext cx="3156505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4400" b="1" baseline="30000" dirty="0">
                <a:solidFill>
                  <a:srgbClr val="C00000"/>
                </a:solidFill>
                <a:latin typeface="Myriad Pro Light" pitchFamily="34" charset="0"/>
              </a:rPr>
              <a:t>Дают </a:t>
            </a:r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более</a:t>
            </a:r>
          </a:p>
          <a:p>
            <a:pPr algn="ctr">
              <a:lnSpc>
                <a:spcPct val="120000"/>
              </a:lnSpc>
            </a:pPr>
            <a:endParaRPr lang="ru-RU" sz="4400" b="1" baseline="30000" dirty="0">
              <a:solidFill>
                <a:srgbClr val="C00000"/>
              </a:solidFill>
              <a:latin typeface="Myriad Pro Light" pitchFamily="34" charset="0"/>
            </a:endParaRPr>
          </a:p>
          <a:p>
            <a:pPr algn="ctr"/>
            <a:r>
              <a:rPr lang="ru-RU" sz="138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46%</a:t>
            </a:r>
          </a:p>
          <a:p>
            <a:pPr algn="ctr"/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всех случаев </a:t>
            </a:r>
          </a:p>
          <a:p>
            <a:pPr algn="ctr">
              <a:lnSpc>
                <a:spcPct val="120000"/>
              </a:lnSpc>
            </a:pPr>
            <a:r>
              <a:rPr lang="ru-RU" sz="4400" b="1" baseline="30000" dirty="0">
                <a:solidFill>
                  <a:srgbClr val="C00000"/>
                </a:solidFill>
                <a:latin typeface="Myriad Pro Light" pitchFamily="34" charset="0"/>
              </a:rPr>
              <a:t>о</a:t>
            </a:r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нкологических</a:t>
            </a:r>
          </a:p>
          <a:p>
            <a:pPr algn="ctr">
              <a:lnSpc>
                <a:spcPct val="120000"/>
              </a:lnSpc>
            </a:pPr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заболеваний</a:t>
            </a: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6159500" y="1714500"/>
            <a:ext cx="948560" cy="3559058"/>
          </a:xfrm>
          <a:prstGeom prst="rightBrace">
            <a:avLst/>
          </a:prstGeom>
          <a:ln w="28575">
            <a:solidFill>
              <a:srgbClr val="2F673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РАННЕЕ ВЫЯВЛЕНИЕ 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ОНКОЛОГИЧЕСКИХ </a:t>
            </a:r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ЗАБОЛЕВАНИЙ</a:t>
            </a: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4541" y="952500"/>
            <a:ext cx="972875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ОСНОВОЙ ДЛЯ РАННЕЙ ДИАГНОСТИКИ ЯВЛЯЕТСЯ </a:t>
            </a: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/>
            </a:r>
            <a:b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</a:b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РЕГУЛЯРНОЕ </a:t>
            </a:r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ПРОВЕДЕНИЕ МЕДИЦИНСКИХ ОСМОТРОВ – </a:t>
            </a: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/>
            </a:r>
            <a:b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</a:b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НЕ </a:t>
            </a:r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МЕНЕЕ ОДНОГО РАЗА В ГОД!</a:t>
            </a:r>
            <a:endParaRPr lang="ru-RU" sz="3600" b="1" baseline="30000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4541" y="3583940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Своевременное обращение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26579" y="3753216"/>
            <a:ext cx="302850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Создавать условия и стимулировать работников для прохождения регулярных медицинских осмотров , провести оценку условий труда согласно ФЗ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от 28.12.2013 N 426-ФЗ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«О специальной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оценке условий труда"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8668" y="3583940"/>
            <a:ext cx="3630150" cy="16927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обеспечить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население        </a:t>
            </a:r>
            <a:b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</a:b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необходимой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информацией</a:t>
            </a:r>
          </a:p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обеспечить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доступность и качество медицинских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услуг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235743" y="2402534"/>
            <a:ext cx="2967643" cy="984039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726579" y="2402534"/>
            <a:ext cx="2967643" cy="984039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176870" y="2402534"/>
            <a:ext cx="2967643" cy="984039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511225" y="2673260"/>
            <a:ext cx="2416678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600" b="1" baseline="30000" dirty="0">
                <a:solidFill>
                  <a:schemeClr val="bg1"/>
                </a:solidFill>
                <a:latin typeface="Myriad Pro Black" pitchFamily="34" charset="0"/>
              </a:rPr>
              <a:t>ОБЯЗАННОСТИ ГРАЖДАНИНА</a:t>
            </a:r>
            <a:endParaRPr lang="ru-RU" sz="2600" b="1" baseline="30000" dirty="0" smtClean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02061" y="2673260"/>
            <a:ext cx="2416678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600" b="1" baseline="30000" dirty="0">
                <a:solidFill>
                  <a:schemeClr val="bg1"/>
                </a:solidFill>
                <a:latin typeface="Myriad Pro Black" pitchFamily="34" charset="0"/>
              </a:rPr>
              <a:t>ОБЯЗАННОСТИ </a:t>
            </a:r>
          </a:p>
          <a:p>
            <a:pPr algn="ctr"/>
            <a:r>
              <a:rPr lang="ru-RU" sz="26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РАБОТОДАТЕЛЯ</a:t>
            </a:r>
            <a:endParaRPr lang="ru-RU" sz="2600" b="1" baseline="30000" dirty="0" smtClean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05800" y="2539890"/>
            <a:ext cx="256323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600" b="1" baseline="30000" dirty="0">
                <a:solidFill>
                  <a:schemeClr val="bg1"/>
                </a:solidFill>
                <a:latin typeface="Myriad Pro Black" pitchFamily="34" charset="0"/>
              </a:rPr>
              <a:t>ОБЯЗАННОСТИ </a:t>
            </a:r>
          </a:p>
          <a:p>
            <a:pPr algn="ctr"/>
            <a:r>
              <a:rPr lang="ru-RU" sz="26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СИСТЕМЫ ЗДРАВООХРАНЕНИЯ</a:t>
            </a:r>
            <a:endParaRPr lang="ru-RU" sz="2600" b="1" baseline="30000" dirty="0" smtClean="0">
              <a:solidFill>
                <a:schemeClr val="bg1"/>
              </a:solidFill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803</Words>
  <Application>Microsoft Office PowerPoint</Application>
  <PresentationFormat>Широкоэкранный</PresentationFormat>
  <Paragraphs>196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Myriad Pro Black</vt:lpstr>
      <vt:lpstr>Myriad Pro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УВЕЛИЧЕНИЕ ПРОДОЛЖИТЕЛЬНОСТИ ЖИЗНИ  (ОНКОЛОГИЯ - 2015)</dc:title>
  <dc:creator>1</dc:creator>
  <cp:lastModifiedBy>пк</cp:lastModifiedBy>
  <cp:revision>115</cp:revision>
  <cp:lastPrinted>2016-02-01T05:48:57Z</cp:lastPrinted>
  <dcterms:created xsi:type="dcterms:W3CDTF">2016-01-13T06:36:20Z</dcterms:created>
  <dcterms:modified xsi:type="dcterms:W3CDTF">2016-03-11T22:06:21Z</dcterms:modified>
</cp:coreProperties>
</file>